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charset="1" panose="00000500000000000000"/>
      <p:regular r:id="rId20"/>
    </p:embeddedFont>
    <p:embeddedFont>
      <p:font typeface="Poppins Bold" charset="1" panose="00000800000000000000"/>
      <p:regular r:id="rId21"/>
    </p:embeddedFont>
    <p:embeddedFont>
      <p:font typeface="Open Sans Bold" charset="1" panose="00000000000000000000"/>
      <p:regular r:id="rId22"/>
    </p:embeddedFont>
    <p:embeddedFont>
      <p:font typeface="Oswald Bold" charset="1" panose="00000800000000000000"/>
      <p:regular r:id="rId23"/>
    </p:embeddedFont>
    <p:embeddedFont>
      <p:font typeface="DM Sans" charset="1" panose="00000000000000000000"/>
      <p:regular r:id="rId24"/>
    </p:embeddedFont>
    <p:embeddedFont>
      <p:font typeface="Open Sans" charset="1" panose="00000000000000000000"/>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ailto:support@qwenta.com" TargetMode="External" Type="http://schemas.openxmlformats.org/officeDocument/2006/relationships/hyperlink"/><Relationship Id="rId5"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8.pn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jpeg" Type="http://schemas.openxmlformats.org/officeDocument/2006/relationships/image"/><Relationship Id="rId5" Target="../media/image30.jpeg" Type="http://schemas.openxmlformats.org/officeDocument/2006/relationships/image"/><Relationship Id="rId6" Target="../media/image31.jpeg" Type="http://schemas.openxmlformats.org/officeDocument/2006/relationships/image"/><Relationship Id="rId7"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jpe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 Id="rId5" Target="../media/image26.jpeg" Type="http://schemas.openxmlformats.org/officeDocument/2006/relationships/image"/><Relationship Id="rId6"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p:nvPr/>
        </p:nvGrpSpPr>
        <p:grpSpPr>
          <a:xfrm rot="0">
            <a:off x="28575" y="9525"/>
            <a:ext cx="18288000" cy="2478665"/>
            <a:chOff x="0" y="0"/>
            <a:chExt cx="4816593" cy="652817"/>
          </a:xfrm>
        </p:grpSpPr>
        <p:sp>
          <p:nvSpPr>
            <p:cNvPr name="Freeform 4" id="4"/>
            <p:cNvSpPr/>
            <p:nvPr/>
          </p:nvSpPr>
          <p:spPr>
            <a:xfrm flipH="false" flipV="false" rot="0">
              <a:off x="0" y="0"/>
              <a:ext cx="4816592" cy="652817"/>
            </a:xfrm>
            <a:custGeom>
              <a:avLst/>
              <a:gdLst/>
              <a:ahLst/>
              <a:cxnLst/>
              <a:rect r="r" b="b" t="t" l="l"/>
              <a:pathLst>
                <a:path h="652817" w="4816592">
                  <a:moveTo>
                    <a:pt x="0" y="0"/>
                  </a:moveTo>
                  <a:lnTo>
                    <a:pt x="4816592" y="0"/>
                  </a:lnTo>
                  <a:lnTo>
                    <a:pt x="4816592" y="652817"/>
                  </a:lnTo>
                  <a:lnTo>
                    <a:pt x="0" y="652817"/>
                  </a:lnTo>
                  <a:close/>
                </a:path>
              </a:pathLst>
            </a:custGeom>
            <a:gradFill rotWithShape="true">
              <a:gsLst>
                <a:gs pos="0">
                  <a:srgbClr val="8CC7B2">
                    <a:alpha val="100000"/>
                  </a:srgbClr>
                </a:gs>
                <a:gs pos="100000">
                  <a:srgbClr val="FFFFFF">
                    <a:alpha val="0"/>
                  </a:srgbClr>
                </a:gs>
              </a:gsLst>
              <a:lin ang="5400000"/>
            </a:gradFill>
          </p:spPr>
        </p:sp>
        <p:sp>
          <p:nvSpPr>
            <p:cNvPr name="TextBox 5" id="5"/>
            <p:cNvSpPr txBox="true"/>
            <p:nvPr/>
          </p:nvSpPr>
          <p:spPr>
            <a:xfrm>
              <a:off x="0" y="-38100"/>
              <a:ext cx="4816593" cy="69091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85375" y="6569345"/>
            <a:ext cx="8522801" cy="4254060"/>
          </a:xfrm>
          <a:prstGeom prst="rect">
            <a:avLst/>
          </a:prstGeom>
        </p:spPr>
        <p:txBody>
          <a:bodyPr anchor="t" rtlCol="false" tIns="0" lIns="0" bIns="0" rIns="0">
            <a:spAutoFit/>
          </a:bodyPr>
          <a:lstStyle/>
          <a:p>
            <a:pPr algn="ctr">
              <a:lnSpc>
                <a:spcPts val="7479"/>
              </a:lnSpc>
            </a:pPr>
            <a:r>
              <a:rPr lang="en-US" sz="5342">
                <a:solidFill>
                  <a:srgbClr val="1F2020"/>
                </a:solidFill>
                <a:latin typeface="Poppins"/>
                <a:ea typeface="Poppins"/>
                <a:cs typeface="Poppins"/>
                <a:sym typeface="Poppins"/>
              </a:rPr>
              <a:t>MENU MAKER by</a:t>
            </a:r>
          </a:p>
          <a:p>
            <a:pPr algn="ctr">
              <a:lnSpc>
                <a:spcPts val="16437"/>
              </a:lnSpc>
            </a:pPr>
            <a:r>
              <a:rPr lang="en-US" sz="11741" b="true">
                <a:solidFill>
                  <a:srgbClr val="1F2020"/>
                </a:solidFill>
                <a:latin typeface="Poppins Bold"/>
                <a:ea typeface="Poppins Bold"/>
                <a:cs typeface="Poppins Bold"/>
                <a:sym typeface="Poppins Bold"/>
              </a:rPr>
              <a:t>     </a:t>
            </a:r>
            <a:r>
              <a:rPr lang="en-US" sz="11741">
                <a:solidFill>
                  <a:srgbClr val="1F2020"/>
                </a:solidFill>
                <a:latin typeface="Poppins"/>
                <a:ea typeface="Poppins"/>
                <a:cs typeface="Poppins"/>
                <a:sym typeface="Poppins"/>
              </a:rPr>
              <a:t>QWENTA</a:t>
            </a:r>
          </a:p>
          <a:p>
            <a:pPr algn="ctr">
              <a:lnSpc>
                <a:spcPts val="971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31845" y="2436336"/>
            <a:ext cx="5158068" cy="78070"/>
            <a:chOff x="0" y="0"/>
            <a:chExt cx="1358503" cy="20562"/>
          </a:xfrm>
        </p:grpSpPr>
        <p:sp>
          <p:nvSpPr>
            <p:cNvPr name="Freeform 7" id="7"/>
            <p:cNvSpPr/>
            <p:nvPr/>
          </p:nvSpPr>
          <p:spPr>
            <a:xfrm flipH="false" flipV="false" rot="0">
              <a:off x="0" y="0"/>
              <a:ext cx="1358503" cy="20562"/>
            </a:xfrm>
            <a:custGeom>
              <a:avLst/>
              <a:gdLst/>
              <a:ahLst/>
              <a:cxnLst/>
              <a:rect r="r" b="b" t="t" l="l"/>
              <a:pathLst>
                <a:path h="20562" w="1358503">
                  <a:moveTo>
                    <a:pt x="10281" y="0"/>
                  </a:moveTo>
                  <a:lnTo>
                    <a:pt x="1348223" y="0"/>
                  </a:lnTo>
                  <a:cubicBezTo>
                    <a:pt x="1350949" y="0"/>
                    <a:pt x="1353564" y="1083"/>
                    <a:pt x="1355492" y="3011"/>
                  </a:cubicBezTo>
                  <a:cubicBezTo>
                    <a:pt x="1357420" y="4939"/>
                    <a:pt x="1358503" y="7554"/>
                    <a:pt x="1358503" y="10281"/>
                  </a:cubicBezTo>
                  <a:lnTo>
                    <a:pt x="1358503" y="10281"/>
                  </a:lnTo>
                  <a:cubicBezTo>
                    <a:pt x="1358503" y="15959"/>
                    <a:pt x="1353900" y="20562"/>
                    <a:pt x="1348223"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8" id="8"/>
            <p:cNvSpPr txBox="true"/>
            <p:nvPr/>
          </p:nvSpPr>
          <p:spPr>
            <a:xfrm>
              <a:off x="0" y="-38100"/>
              <a:ext cx="1358503" cy="5866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sp>
        <p:nvSpPr>
          <p:cNvPr name="TextBox 10" id="10"/>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05</a:t>
            </a:r>
          </a:p>
        </p:txBody>
      </p:sp>
      <p:sp>
        <p:nvSpPr>
          <p:cNvPr name="TextBox 11" id="11"/>
          <p:cNvSpPr txBox="true"/>
          <p:nvPr/>
        </p:nvSpPr>
        <p:spPr>
          <a:xfrm rot="0">
            <a:off x="193745" y="1319837"/>
            <a:ext cx="11832062"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Spécifications techniques</a:t>
            </a:r>
          </a:p>
        </p:txBody>
      </p:sp>
      <p:grpSp>
        <p:nvGrpSpPr>
          <p:cNvPr name="Group 12" id="12"/>
          <p:cNvGrpSpPr/>
          <p:nvPr/>
        </p:nvGrpSpPr>
        <p:grpSpPr>
          <a:xfrm rot="0">
            <a:off x="0" y="0"/>
            <a:ext cx="18288000" cy="1024007"/>
            <a:chOff x="0" y="0"/>
            <a:chExt cx="4816593" cy="269697"/>
          </a:xfrm>
        </p:grpSpPr>
        <p:sp>
          <p:nvSpPr>
            <p:cNvPr name="Freeform 13" id="13"/>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14" id="14"/>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31845" y="3419996"/>
            <a:ext cx="17888598" cy="6288968"/>
          </a:xfrm>
          <a:prstGeom prst="rect">
            <a:avLst/>
          </a:prstGeom>
        </p:spPr>
        <p:txBody>
          <a:bodyPr anchor="t" rtlCol="false" tIns="0" lIns="0" bIns="0" rIns="0">
            <a:spAutoFit/>
          </a:bodyPr>
          <a:lstStyle/>
          <a:p>
            <a:pPr algn="l">
              <a:lnSpc>
                <a:spcPts val="3876"/>
              </a:lnSpc>
            </a:pPr>
            <a:r>
              <a:rPr lang="en-US" sz="2808" spc="275">
                <a:solidFill>
                  <a:srgbClr val="465039"/>
                </a:solidFill>
                <a:latin typeface="Canva Sans"/>
                <a:ea typeface="Canva Sans"/>
                <a:cs typeface="Canva Sans"/>
                <a:sym typeface="Canva Sans"/>
              </a:rPr>
              <a:t>Langage utilisé : Javascript, React, Node.js, Express.js.</a:t>
            </a:r>
          </a:p>
          <a:p>
            <a:pPr algn="l">
              <a:lnSpc>
                <a:spcPts val="3876"/>
              </a:lnSpc>
            </a:pPr>
            <a:r>
              <a:rPr lang="en-US" sz="2808" spc="275">
                <a:solidFill>
                  <a:srgbClr val="465039"/>
                </a:solidFill>
                <a:latin typeface="Canva Sans"/>
                <a:ea typeface="Canva Sans"/>
                <a:cs typeface="Canva Sans"/>
                <a:sym typeface="Canva Sans"/>
              </a:rPr>
              <a:t>API utilisé : API REST.</a:t>
            </a:r>
          </a:p>
          <a:p>
            <a:pPr algn="l">
              <a:lnSpc>
                <a:spcPts val="3876"/>
              </a:lnSpc>
            </a:pPr>
            <a:r>
              <a:rPr lang="en-US" sz="2808" spc="275">
                <a:solidFill>
                  <a:srgbClr val="465039"/>
                </a:solidFill>
                <a:latin typeface="Canva Sans"/>
                <a:ea typeface="Canva Sans"/>
                <a:cs typeface="Canva Sans"/>
                <a:sym typeface="Canva Sans"/>
              </a:rPr>
              <a:t>Base de données : MongoDB.</a:t>
            </a:r>
          </a:p>
          <a:p>
            <a:pPr algn="l">
              <a:lnSpc>
                <a:spcPts val="3876"/>
              </a:lnSpc>
            </a:pPr>
            <a:r>
              <a:rPr lang="en-US" sz="2808" spc="275">
                <a:solidFill>
                  <a:srgbClr val="465039"/>
                </a:solidFill>
                <a:latin typeface="Canva Sans"/>
                <a:ea typeface="Canva Sans"/>
                <a:cs typeface="Canva Sans"/>
                <a:sym typeface="Canva Sans"/>
              </a:rPr>
              <a:t>Nom du domaine : “menumaker.qwenta.com”</a:t>
            </a:r>
          </a:p>
          <a:p>
            <a:pPr algn="l">
              <a:lnSpc>
                <a:spcPts val="3876"/>
              </a:lnSpc>
            </a:pPr>
            <a:r>
              <a:rPr lang="en-US" sz="2808" spc="275">
                <a:solidFill>
                  <a:srgbClr val="465039"/>
                </a:solidFill>
                <a:latin typeface="Canva Sans"/>
                <a:ea typeface="Canva Sans"/>
                <a:cs typeface="Canva Sans"/>
                <a:sym typeface="Canva Sans"/>
              </a:rPr>
              <a:t>Nom de l’hébergement : OVH.</a:t>
            </a:r>
          </a:p>
          <a:p>
            <a:pPr algn="l">
              <a:lnSpc>
                <a:spcPts val="3876"/>
              </a:lnSpc>
            </a:pPr>
            <a:r>
              <a:rPr lang="en-US" sz="2808" spc="275">
                <a:solidFill>
                  <a:srgbClr val="465039"/>
                </a:solidFill>
                <a:latin typeface="Canva Sans"/>
                <a:ea typeface="Canva Sans"/>
                <a:cs typeface="Canva Sans"/>
                <a:sym typeface="Canva Sans"/>
              </a:rPr>
              <a:t>Adresses e-mails : contact@menumaker.qwenta.com ou  </a:t>
            </a:r>
            <a:r>
              <a:rPr lang="en-US" sz="2808" spc="275">
                <a:solidFill>
                  <a:srgbClr val="465039"/>
                </a:solidFill>
                <a:latin typeface="Canva Sans"/>
                <a:ea typeface="Canva Sans"/>
                <a:cs typeface="Canva Sans"/>
                <a:sym typeface="Canva Sans"/>
                <a:hlinkClick r:id="rId4" tooltip="mailto:support@qwenta.com"/>
              </a:rPr>
              <a:t>support@qwenta.com</a:t>
            </a:r>
          </a:p>
          <a:p>
            <a:pPr algn="l">
              <a:lnSpc>
                <a:spcPts val="3876"/>
              </a:lnSpc>
            </a:pPr>
            <a:r>
              <a:rPr lang="en-US" sz="2808" spc="275">
                <a:solidFill>
                  <a:srgbClr val="465039"/>
                </a:solidFill>
                <a:latin typeface="Canva Sans"/>
                <a:ea typeface="Canva Sans"/>
                <a:cs typeface="Canva Sans"/>
                <a:sym typeface="Canva Sans"/>
              </a:rPr>
              <a:t>Compatibilité navigateur : Google Chrome, Safari, Mozilla.</a:t>
            </a:r>
          </a:p>
          <a:p>
            <a:pPr algn="l">
              <a:lnSpc>
                <a:spcPts val="3876"/>
              </a:lnSpc>
            </a:pPr>
            <a:r>
              <a:rPr lang="en-US" sz="2808" spc="275">
                <a:solidFill>
                  <a:srgbClr val="465039"/>
                </a:solidFill>
                <a:latin typeface="Canva Sans"/>
                <a:ea typeface="Canva Sans"/>
                <a:cs typeface="Canva Sans"/>
                <a:sym typeface="Canva Sans"/>
              </a:rPr>
              <a:t>Types d’appareils : uniquement dekstop.</a:t>
            </a:r>
          </a:p>
          <a:p>
            <a:pPr algn="l">
              <a:lnSpc>
                <a:spcPts val="3876"/>
              </a:lnSpc>
            </a:pPr>
            <a:r>
              <a:rPr lang="en-US" sz="2808" spc="275">
                <a:solidFill>
                  <a:srgbClr val="465039"/>
                </a:solidFill>
                <a:latin typeface="Canva Sans"/>
                <a:ea typeface="Canva Sans"/>
                <a:cs typeface="Canva Sans"/>
                <a:sym typeface="Canva Sans"/>
              </a:rPr>
              <a:t>Accessibilité : navigable au clavier et par lecteur d’écran.</a:t>
            </a:r>
          </a:p>
          <a:p>
            <a:pPr algn="l">
              <a:lnSpc>
                <a:spcPts val="3876"/>
              </a:lnSpc>
            </a:pPr>
            <a:r>
              <a:rPr lang="en-US" sz="2808" spc="275">
                <a:solidFill>
                  <a:srgbClr val="465039"/>
                </a:solidFill>
                <a:latin typeface="Canva Sans"/>
                <a:ea typeface="Canva Sans"/>
                <a:cs typeface="Canva Sans"/>
                <a:sym typeface="Canva Sans"/>
              </a:rPr>
              <a:t>Sécurité : 2FA, audits de sécurité réguliers, sauvegardes régulières, mises à jour régulières des outils.</a:t>
            </a:r>
          </a:p>
          <a:p>
            <a:pPr algn="l">
              <a:lnSpc>
                <a:spcPts val="3876"/>
              </a:lnSpc>
            </a:pPr>
            <a:r>
              <a:rPr lang="en-US" sz="2808" spc="275">
                <a:solidFill>
                  <a:srgbClr val="465039"/>
                </a:solidFill>
                <a:latin typeface="Canva Sans"/>
                <a:ea typeface="Canva Sans"/>
                <a:cs typeface="Canva Sans"/>
                <a:sym typeface="Canva Sans"/>
              </a:rPr>
              <a:t>Maintenance : évaluation du site régulières, support réactif, rapports fournis, mise à jours et sauvegardes fréquentes.</a:t>
            </a:r>
          </a:p>
        </p:txBody>
      </p:sp>
      <p:grpSp>
        <p:nvGrpSpPr>
          <p:cNvPr name="Group 16" id="16"/>
          <p:cNvGrpSpPr/>
          <p:nvPr/>
        </p:nvGrpSpPr>
        <p:grpSpPr>
          <a:xfrm rot="0">
            <a:off x="12547203" y="529665"/>
            <a:ext cx="5200288" cy="52002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976" t="0" r="-24976"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0625" y="2504489"/>
            <a:ext cx="3016327" cy="78070"/>
            <a:chOff x="0" y="0"/>
            <a:chExt cx="794424" cy="20562"/>
          </a:xfrm>
        </p:grpSpPr>
        <p:sp>
          <p:nvSpPr>
            <p:cNvPr name="Freeform 7" id="7"/>
            <p:cNvSpPr/>
            <p:nvPr/>
          </p:nvSpPr>
          <p:spPr>
            <a:xfrm flipH="false" flipV="false" rot="0">
              <a:off x="0" y="0"/>
              <a:ext cx="794424" cy="20562"/>
            </a:xfrm>
            <a:custGeom>
              <a:avLst/>
              <a:gdLst/>
              <a:ahLst/>
              <a:cxnLst/>
              <a:rect r="r" b="b" t="t" l="l"/>
              <a:pathLst>
                <a:path h="20562" w="794424">
                  <a:moveTo>
                    <a:pt x="10281" y="0"/>
                  </a:moveTo>
                  <a:lnTo>
                    <a:pt x="784143" y="0"/>
                  </a:lnTo>
                  <a:cubicBezTo>
                    <a:pt x="789821" y="0"/>
                    <a:pt x="794424" y="4603"/>
                    <a:pt x="794424" y="10281"/>
                  </a:cubicBezTo>
                  <a:lnTo>
                    <a:pt x="794424" y="10281"/>
                  </a:lnTo>
                  <a:cubicBezTo>
                    <a:pt x="794424" y="13007"/>
                    <a:pt x="793340" y="15622"/>
                    <a:pt x="791412" y="17550"/>
                  </a:cubicBezTo>
                  <a:cubicBezTo>
                    <a:pt x="789484" y="19479"/>
                    <a:pt x="786869" y="20562"/>
                    <a:pt x="784143"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8" id="8"/>
            <p:cNvSpPr txBox="true"/>
            <p:nvPr/>
          </p:nvSpPr>
          <p:spPr>
            <a:xfrm>
              <a:off x="0" y="-38100"/>
              <a:ext cx="794424" cy="5866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sp>
        <p:nvSpPr>
          <p:cNvPr name="TextBox 10" id="10"/>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06</a:t>
            </a:r>
          </a:p>
        </p:txBody>
      </p:sp>
      <p:sp>
        <p:nvSpPr>
          <p:cNvPr name="TextBox 11" id="11"/>
          <p:cNvSpPr txBox="true"/>
          <p:nvPr/>
        </p:nvSpPr>
        <p:spPr>
          <a:xfrm rot="0">
            <a:off x="152525" y="1387990"/>
            <a:ext cx="7743284"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Veille technologique</a:t>
            </a:r>
          </a:p>
        </p:txBody>
      </p:sp>
      <p:grpSp>
        <p:nvGrpSpPr>
          <p:cNvPr name="Group 12" id="12"/>
          <p:cNvGrpSpPr/>
          <p:nvPr/>
        </p:nvGrpSpPr>
        <p:grpSpPr>
          <a:xfrm rot="0">
            <a:off x="0" y="0"/>
            <a:ext cx="18288000" cy="1024007"/>
            <a:chOff x="0" y="0"/>
            <a:chExt cx="4816593" cy="269697"/>
          </a:xfrm>
        </p:grpSpPr>
        <p:sp>
          <p:nvSpPr>
            <p:cNvPr name="Freeform 13" id="13"/>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14" id="14"/>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08673" y="3277884"/>
            <a:ext cx="10584807" cy="5980416"/>
          </a:xfrm>
          <a:custGeom>
            <a:avLst/>
            <a:gdLst/>
            <a:ahLst/>
            <a:cxnLst/>
            <a:rect r="r" b="b" t="t" l="l"/>
            <a:pathLst>
              <a:path h="5980416" w="10584807">
                <a:moveTo>
                  <a:pt x="0" y="0"/>
                </a:moveTo>
                <a:lnTo>
                  <a:pt x="10584806" y="0"/>
                </a:lnTo>
                <a:lnTo>
                  <a:pt x="10584806" y="5980416"/>
                </a:lnTo>
                <a:lnTo>
                  <a:pt x="0" y="5980416"/>
                </a:lnTo>
                <a:lnTo>
                  <a:pt x="0" y="0"/>
                </a:lnTo>
                <a:close/>
              </a:path>
            </a:pathLst>
          </a:custGeom>
          <a:blipFill>
            <a:blip r:embed="rId4"/>
            <a:stretch>
              <a:fillRect l="0" t="0" r="0" b="0"/>
            </a:stretch>
          </a:blipFill>
        </p:spPr>
      </p:sp>
      <p:grpSp>
        <p:nvGrpSpPr>
          <p:cNvPr name="Group 16" id="16"/>
          <p:cNvGrpSpPr/>
          <p:nvPr/>
        </p:nvGrpSpPr>
        <p:grpSpPr>
          <a:xfrm rot="0">
            <a:off x="11850144" y="4668111"/>
            <a:ext cx="5193746" cy="519374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grpSp>
        <p:nvGrpSpPr>
          <p:cNvPr name="Group 18" id="18"/>
          <p:cNvGrpSpPr/>
          <p:nvPr/>
        </p:nvGrpSpPr>
        <p:grpSpPr>
          <a:xfrm rot="0">
            <a:off x="11634733" y="751847"/>
            <a:ext cx="5624567" cy="562456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4E7"/>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850144" y="967257"/>
            <a:ext cx="5193746" cy="519374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304" t="-6849" r="-4407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0625" y="2504489"/>
            <a:ext cx="3016327" cy="78070"/>
            <a:chOff x="0" y="0"/>
            <a:chExt cx="794424" cy="20562"/>
          </a:xfrm>
        </p:grpSpPr>
        <p:sp>
          <p:nvSpPr>
            <p:cNvPr name="Freeform 7" id="7"/>
            <p:cNvSpPr/>
            <p:nvPr/>
          </p:nvSpPr>
          <p:spPr>
            <a:xfrm flipH="false" flipV="false" rot="0">
              <a:off x="0" y="0"/>
              <a:ext cx="794424" cy="20562"/>
            </a:xfrm>
            <a:custGeom>
              <a:avLst/>
              <a:gdLst/>
              <a:ahLst/>
              <a:cxnLst/>
              <a:rect r="r" b="b" t="t" l="l"/>
              <a:pathLst>
                <a:path h="20562" w="794424">
                  <a:moveTo>
                    <a:pt x="10281" y="0"/>
                  </a:moveTo>
                  <a:lnTo>
                    <a:pt x="784143" y="0"/>
                  </a:lnTo>
                  <a:cubicBezTo>
                    <a:pt x="789821" y="0"/>
                    <a:pt x="794424" y="4603"/>
                    <a:pt x="794424" y="10281"/>
                  </a:cubicBezTo>
                  <a:lnTo>
                    <a:pt x="794424" y="10281"/>
                  </a:lnTo>
                  <a:cubicBezTo>
                    <a:pt x="794424" y="13007"/>
                    <a:pt x="793340" y="15622"/>
                    <a:pt x="791412" y="17550"/>
                  </a:cubicBezTo>
                  <a:cubicBezTo>
                    <a:pt x="789484" y="19479"/>
                    <a:pt x="786869" y="20562"/>
                    <a:pt x="784143"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8" id="8"/>
            <p:cNvSpPr txBox="true"/>
            <p:nvPr/>
          </p:nvSpPr>
          <p:spPr>
            <a:xfrm>
              <a:off x="0" y="-38100"/>
              <a:ext cx="794424" cy="5866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sp>
        <p:nvSpPr>
          <p:cNvPr name="TextBox 10" id="10"/>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06</a:t>
            </a:r>
          </a:p>
        </p:txBody>
      </p:sp>
      <p:sp>
        <p:nvSpPr>
          <p:cNvPr name="TextBox 11" id="11"/>
          <p:cNvSpPr txBox="true"/>
          <p:nvPr/>
        </p:nvSpPr>
        <p:spPr>
          <a:xfrm rot="0">
            <a:off x="152525" y="1387990"/>
            <a:ext cx="7743284"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Veille technologique</a:t>
            </a:r>
          </a:p>
        </p:txBody>
      </p:sp>
      <p:grpSp>
        <p:nvGrpSpPr>
          <p:cNvPr name="Group 12" id="12"/>
          <p:cNvGrpSpPr/>
          <p:nvPr/>
        </p:nvGrpSpPr>
        <p:grpSpPr>
          <a:xfrm rot="0">
            <a:off x="0" y="0"/>
            <a:ext cx="18288000" cy="1024007"/>
            <a:chOff x="0" y="0"/>
            <a:chExt cx="4816593" cy="269697"/>
          </a:xfrm>
        </p:grpSpPr>
        <p:sp>
          <p:nvSpPr>
            <p:cNvPr name="Freeform 13" id="13"/>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14" id="14"/>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777459" y="2235969"/>
            <a:ext cx="5370048" cy="537004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41453" r="0" b="-8640"/>
              </a:stretch>
            </a:blipFill>
          </p:spPr>
        </p:sp>
      </p:grpSp>
      <p:grpSp>
        <p:nvGrpSpPr>
          <p:cNvPr name="Group 17" id="17"/>
          <p:cNvGrpSpPr/>
          <p:nvPr/>
        </p:nvGrpSpPr>
        <p:grpSpPr>
          <a:xfrm rot="0">
            <a:off x="10636967" y="5167628"/>
            <a:ext cx="2953695" cy="295369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4E7"/>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750088" y="5280749"/>
            <a:ext cx="2727453" cy="272745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50093" r="0" b="0"/>
              </a:stretch>
            </a:blipFill>
          </p:spPr>
        </p:sp>
      </p:grpSp>
      <p:grpSp>
        <p:nvGrpSpPr>
          <p:cNvPr name="Group 22" id="22"/>
          <p:cNvGrpSpPr/>
          <p:nvPr/>
        </p:nvGrpSpPr>
        <p:grpSpPr>
          <a:xfrm rot="0">
            <a:off x="15334305" y="1720662"/>
            <a:ext cx="2953695" cy="295369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4E7"/>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5447426" y="1833783"/>
            <a:ext cx="2727453" cy="272745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2500" r="0" b="-12500"/>
              </a:stretch>
            </a:blipFill>
          </p:spPr>
        </p:sp>
      </p:grpSp>
      <p:sp>
        <p:nvSpPr>
          <p:cNvPr name="Freeform 27" id="27"/>
          <p:cNvSpPr/>
          <p:nvPr/>
        </p:nvSpPr>
        <p:spPr>
          <a:xfrm flipH="false" flipV="false" rot="0">
            <a:off x="322790" y="3096909"/>
            <a:ext cx="10347544" cy="5885166"/>
          </a:xfrm>
          <a:custGeom>
            <a:avLst/>
            <a:gdLst/>
            <a:ahLst/>
            <a:cxnLst/>
            <a:rect r="r" b="b" t="t" l="l"/>
            <a:pathLst>
              <a:path h="5885166" w="10347544">
                <a:moveTo>
                  <a:pt x="0" y="0"/>
                </a:moveTo>
                <a:lnTo>
                  <a:pt x="10347544" y="0"/>
                </a:lnTo>
                <a:lnTo>
                  <a:pt x="10347544" y="5885166"/>
                </a:lnTo>
                <a:lnTo>
                  <a:pt x="0" y="5885166"/>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28839" y="2800661"/>
            <a:ext cx="3016327" cy="78070"/>
            <a:chOff x="0" y="0"/>
            <a:chExt cx="794424" cy="20562"/>
          </a:xfrm>
        </p:grpSpPr>
        <p:sp>
          <p:nvSpPr>
            <p:cNvPr name="Freeform 7" id="7"/>
            <p:cNvSpPr/>
            <p:nvPr/>
          </p:nvSpPr>
          <p:spPr>
            <a:xfrm flipH="false" flipV="false" rot="0">
              <a:off x="0" y="0"/>
              <a:ext cx="794424" cy="20562"/>
            </a:xfrm>
            <a:custGeom>
              <a:avLst/>
              <a:gdLst/>
              <a:ahLst/>
              <a:cxnLst/>
              <a:rect r="r" b="b" t="t" l="l"/>
              <a:pathLst>
                <a:path h="20562" w="794424">
                  <a:moveTo>
                    <a:pt x="10281" y="0"/>
                  </a:moveTo>
                  <a:lnTo>
                    <a:pt x="784143" y="0"/>
                  </a:lnTo>
                  <a:cubicBezTo>
                    <a:pt x="789821" y="0"/>
                    <a:pt x="794424" y="4603"/>
                    <a:pt x="794424" y="10281"/>
                  </a:cubicBezTo>
                  <a:lnTo>
                    <a:pt x="794424" y="10281"/>
                  </a:lnTo>
                  <a:cubicBezTo>
                    <a:pt x="794424" y="13007"/>
                    <a:pt x="793340" y="15622"/>
                    <a:pt x="791412" y="17550"/>
                  </a:cubicBezTo>
                  <a:cubicBezTo>
                    <a:pt x="789484" y="19479"/>
                    <a:pt x="786869" y="20562"/>
                    <a:pt x="784143"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8" id="8"/>
            <p:cNvSpPr txBox="true"/>
            <p:nvPr/>
          </p:nvSpPr>
          <p:spPr>
            <a:xfrm>
              <a:off x="0" y="-38100"/>
              <a:ext cx="794424" cy="5866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sp>
        <p:nvSpPr>
          <p:cNvPr name="TextBox 10" id="10"/>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07</a:t>
            </a:r>
          </a:p>
        </p:txBody>
      </p:sp>
      <p:sp>
        <p:nvSpPr>
          <p:cNvPr name="TextBox 11" id="11"/>
          <p:cNvSpPr txBox="true"/>
          <p:nvPr/>
        </p:nvSpPr>
        <p:spPr>
          <a:xfrm rot="0">
            <a:off x="290739" y="1684162"/>
            <a:ext cx="7743284"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CONCLUSION</a:t>
            </a:r>
          </a:p>
        </p:txBody>
      </p:sp>
      <p:grpSp>
        <p:nvGrpSpPr>
          <p:cNvPr name="Group 12" id="12"/>
          <p:cNvGrpSpPr/>
          <p:nvPr/>
        </p:nvGrpSpPr>
        <p:grpSpPr>
          <a:xfrm rot="0">
            <a:off x="0" y="0"/>
            <a:ext cx="18288000" cy="1024007"/>
            <a:chOff x="0" y="0"/>
            <a:chExt cx="4816593" cy="269697"/>
          </a:xfrm>
        </p:grpSpPr>
        <p:sp>
          <p:nvSpPr>
            <p:cNvPr name="Freeform 13" id="13"/>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14" id="14"/>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228073" y="3812181"/>
            <a:ext cx="15831853" cy="3626554"/>
          </a:xfrm>
          <a:prstGeom prst="rect">
            <a:avLst/>
          </a:prstGeom>
        </p:spPr>
        <p:txBody>
          <a:bodyPr anchor="t" rtlCol="false" tIns="0" lIns="0" bIns="0" rIns="0">
            <a:spAutoFit/>
          </a:bodyPr>
          <a:lstStyle/>
          <a:p>
            <a:pPr algn="l">
              <a:lnSpc>
                <a:spcPts val="4861"/>
              </a:lnSpc>
              <a:spcBef>
                <a:spcPct val="0"/>
              </a:spcBef>
            </a:pPr>
            <a:r>
              <a:rPr lang="en-US" sz="3472">
                <a:solidFill>
                  <a:srgbClr val="1F2020"/>
                </a:solidFill>
                <a:latin typeface="Open Sans"/>
                <a:ea typeface="Open Sans"/>
                <a:cs typeface="Open Sans"/>
                <a:sym typeface="Open Sans"/>
              </a:rPr>
              <a:t>En conclusion, le projet Menu Maker offre une solution flexible et sécurisée pour les restaurateurs, leur permettant de créer et gérer leurs menus en ligne de manière simple. L'outil est conçu pour être accessible à tous, avec une interface intuitive et adaptée. En utilisant la méthode agile, le projet a été développé de manière itérative, garantissant une amélioration continue et une adaptation aux besoins des utilisateurs.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191142" y="4182797"/>
            <a:ext cx="7905716" cy="87610"/>
            <a:chOff x="0" y="0"/>
            <a:chExt cx="2082164" cy="23074"/>
          </a:xfrm>
        </p:grpSpPr>
        <p:sp>
          <p:nvSpPr>
            <p:cNvPr name="Freeform 7" id="7"/>
            <p:cNvSpPr/>
            <p:nvPr/>
          </p:nvSpPr>
          <p:spPr>
            <a:xfrm flipH="false" flipV="false" rot="0">
              <a:off x="0" y="0"/>
              <a:ext cx="2082164" cy="23074"/>
            </a:xfrm>
            <a:custGeom>
              <a:avLst/>
              <a:gdLst/>
              <a:ahLst/>
              <a:cxnLst/>
              <a:rect r="r" b="b" t="t" l="l"/>
              <a:pathLst>
                <a:path h="23074" w="2082164">
                  <a:moveTo>
                    <a:pt x="11537" y="0"/>
                  </a:moveTo>
                  <a:lnTo>
                    <a:pt x="2070627" y="0"/>
                  </a:lnTo>
                  <a:cubicBezTo>
                    <a:pt x="2076999" y="0"/>
                    <a:pt x="2082164" y="5165"/>
                    <a:pt x="2082164" y="11537"/>
                  </a:cubicBezTo>
                  <a:lnTo>
                    <a:pt x="2082164" y="11537"/>
                  </a:lnTo>
                  <a:cubicBezTo>
                    <a:pt x="2082164" y="17909"/>
                    <a:pt x="2076999" y="23074"/>
                    <a:pt x="2070627" y="23074"/>
                  </a:cubicBezTo>
                  <a:lnTo>
                    <a:pt x="11537" y="23074"/>
                  </a:lnTo>
                  <a:cubicBezTo>
                    <a:pt x="5165" y="23074"/>
                    <a:pt x="0" y="17909"/>
                    <a:pt x="0" y="11537"/>
                  </a:cubicBezTo>
                  <a:lnTo>
                    <a:pt x="0" y="11537"/>
                  </a:lnTo>
                  <a:cubicBezTo>
                    <a:pt x="0" y="5165"/>
                    <a:pt x="5165" y="0"/>
                    <a:pt x="11537" y="0"/>
                  </a:cubicBezTo>
                  <a:close/>
                </a:path>
              </a:pathLst>
            </a:custGeom>
            <a:solidFill>
              <a:srgbClr val="8CC7B2"/>
            </a:solidFill>
          </p:spPr>
        </p:sp>
        <p:sp>
          <p:nvSpPr>
            <p:cNvPr name="TextBox 8" id="8"/>
            <p:cNvSpPr txBox="true"/>
            <p:nvPr/>
          </p:nvSpPr>
          <p:spPr>
            <a:xfrm>
              <a:off x="0" y="-38100"/>
              <a:ext cx="2082164" cy="6117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sp>
        <p:nvSpPr>
          <p:cNvPr name="TextBox 10" id="10"/>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01</a:t>
            </a:r>
          </a:p>
        </p:txBody>
      </p:sp>
      <p:sp>
        <p:nvSpPr>
          <p:cNvPr name="TextBox 11" id="11"/>
          <p:cNvSpPr txBox="true"/>
          <p:nvPr/>
        </p:nvSpPr>
        <p:spPr>
          <a:xfrm rot="0">
            <a:off x="3959329" y="2825964"/>
            <a:ext cx="10369342"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AVEZ-VOUS DES QUESTIONS ?</a:t>
            </a:r>
          </a:p>
        </p:txBody>
      </p:sp>
      <p:grpSp>
        <p:nvGrpSpPr>
          <p:cNvPr name="Group 12" id="12"/>
          <p:cNvGrpSpPr/>
          <p:nvPr/>
        </p:nvGrpSpPr>
        <p:grpSpPr>
          <a:xfrm rot="0">
            <a:off x="0" y="0"/>
            <a:ext cx="18288000" cy="1024007"/>
            <a:chOff x="0" y="0"/>
            <a:chExt cx="4816593" cy="269697"/>
          </a:xfrm>
        </p:grpSpPr>
        <p:sp>
          <p:nvSpPr>
            <p:cNvPr name="Freeform 13" id="13"/>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14" id="14"/>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70742" y="4602005"/>
            <a:ext cx="5200288" cy="52002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76" t="0" r="-24976" b="0"/>
              </a:stretch>
            </a:blipFill>
          </p:spPr>
        </p:sp>
      </p:grpSp>
      <p:grpSp>
        <p:nvGrpSpPr>
          <p:cNvPr name="Group 17" id="17"/>
          <p:cNvGrpSpPr/>
          <p:nvPr/>
        </p:nvGrpSpPr>
        <p:grpSpPr>
          <a:xfrm rot="0">
            <a:off x="6385898" y="4602005"/>
            <a:ext cx="5200288" cy="52002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00" t="0" r="-25000" b="0"/>
              </a:stretch>
            </a:blipFill>
          </p:spPr>
        </p:sp>
      </p:grpSp>
      <p:grpSp>
        <p:nvGrpSpPr>
          <p:cNvPr name="Group 19" id="19"/>
          <p:cNvGrpSpPr/>
          <p:nvPr/>
        </p:nvGrpSpPr>
        <p:grpSpPr>
          <a:xfrm rot="0">
            <a:off x="11901054" y="4602005"/>
            <a:ext cx="5200288" cy="520028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0093"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8673" y="1949538"/>
            <a:ext cx="7899491" cy="78994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grpSp>
        <p:nvGrpSpPr>
          <p:cNvPr name="Group 10" id="10"/>
          <p:cNvGrpSpPr/>
          <p:nvPr/>
        </p:nvGrpSpPr>
        <p:grpSpPr>
          <a:xfrm rot="0">
            <a:off x="10164991" y="2094707"/>
            <a:ext cx="7609153" cy="760915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456407" y="2386123"/>
            <a:ext cx="7026321" cy="702632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5" id="15"/>
          <p:cNvGrpSpPr/>
          <p:nvPr/>
        </p:nvGrpSpPr>
        <p:grpSpPr>
          <a:xfrm rot="0">
            <a:off x="2448025" y="3438347"/>
            <a:ext cx="1640158" cy="78070"/>
            <a:chOff x="0" y="0"/>
            <a:chExt cx="431976" cy="20562"/>
          </a:xfrm>
        </p:grpSpPr>
        <p:sp>
          <p:nvSpPr>
            <p:cNvPr name="Freeform 16" id="16"/>
            <p:cNvSpPr/>
            <p:nvPr/>
          </p:nvSpPr>
          <p:spPr>
            <a:xfrm flipH="false" flipV="false" rot="0">
              <a:off x="0" y="0"/>
              <a:ext cx="431976" cy="20562"/>
            </a:xfrm>
            <a:custGeom>
              <a:avLst/>
              <a:gdLst/>
              <a:ahLst/>
              <a:cxnLst/>
              <a:rect r="r" b="b" t="t" l="l"/>
              <a:pathLst>
                <a:path h="20562" w="431976">
                  <a:moveTo>
                    <a:pt x="10281" y="0"/>
                  </a:moveTo>
                  <a:lnTo>
                    <a:pt x="421695" y="0"/>
                  </a:lnTo>
                  <a:cubicBezTo>
                    <a:pt x="424422" y="0"/>
                    <a:pt x="427036" y="1083"/>
                    <a:pt x="428965" y="3011"/>
                  </a:cubicBezTo>
                  <a:cubicBezTo>
                    <a:pt x="430893" y="4939"/>
                    <a:pt x="431976" y="7554"/>
                    <a:pt x="431976" y="10281"/>
                  </a:cubicBezTo>
                  <a:lnTo>
                    <a:pt x="431976" y="10281"/>
                  </a:lnTo>
                  <a:cubicBezTo>
                    <a:pt x="431976" y="15959"/>
                    <a:pt x="427373" y="20562"/>
                    <a:pt x="421695"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17" id="17"/>
            <p:cNvSpPr txBox="true"/>
            <p:nvPr/>
          </p:nvSpPr>
          <p:spPr>
            <a:xfrm>
              <a:off x="0" y="-38100"/>
              <a:ext cx="431976" cy="5866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409925" y="2321848"/>
            <a:ext cx="4088573"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Sommaire</a:t>
            </a:r>
          </a:p>
        </p:txBody>
      </p:sp>
      <p:grpSp>
        <p:nvGrpSpPr>
          <p:cNvPr name="Group 19" id="19"/>
          <p:cNvGrpSpPr/>
          <p:nvPr/>
        </p:nvGrpSpPr>
        <p:grpSpPr>
          <a:xfrm rot="0">
            <a:off x="2443843" y="3906766"/>
            <a:ext cx="1170009" cy="5232826"/>
            <a:chOff x="0" y="0"/>
            <a:chExt cx="368852" cy="1649679"/>
          </a:xfrm>
        </p:grpSpPr>
        <p:sp>
          <p:nvSpPr>
            <p:cNvPr name="Freeform 20" id="20"/>
            <p:cNvSpPr/>
            <p:nvPr/>
          </p:nvSpPr>
          <p:spPr>
            <a:xfrm flipH="false" flipV="false" rot="0">
              <a:off x="0" y="0"/>
              <a:ext cx="368852" cy="1649679"/>
            </a:xfrm>
            <a:custGeom>
              <a:avLst/>
              <a:gdLst/>
              <a:ahLst/>
              <a:cxnLst/>
              <a:rect r="r" b="b" t="t" l="l"/>
              <a:pathLst>
                <a:path h="1649679" w="368852">
                  <a:moveTo>
                    <a:pt x="0" y="0"/>
                  </a:moveTo>
                  <a:lnTo>
                    <a:pt x="368852" y="0"/>
                  </a:lnTo>
                  <a:lnTo>
                    <a:pt x="368852" y="1649679"/>
                  </a:lnTo>
                  <a:lnTo>
                    <a:pt x="0" y="1649679"/>
                  </a:lnTo>
                  <a:close/>
                </a:path>
              </a:pathLst>
            </a:custGeom>
            <a:solidFill>
              <a:srgbClr val="FFF4E7"/>
            </a:solidFill>
          </p:spPr>
        </p:sp>
        <p:sp>
          <p:nvSpPr>
            <p:cNvPr name="TextBox 21" id="21"/>
            <p:cNvSpPr txBox="true"/>
            <p:nvPr/>
          </p:nvSpPr>
          <p:spPr>
            <a:xfrm>
              <a:off x="0" y="-19050"/>
              <a:ext cx="368852" cy="1668729"/>
            </a:xfrm>
            <a:prstGeom prst="rect">
              <a:avLst/>
            </a:prstGeom>
          </p:spPr>
          <p:txBody>
            <a:bodyPr anchor="ctr" rtlCol="false" tIns="50800" lIns="50800" bIns="50800" rIns="50800"/>
            <a:lstStyle/>
            <a:p>
              <a:pPr algn="ctr">
                <a:lnSpc>
                  <a:spcPts val="2859"/>
                </a:lnSpc>
              </a:pPr>
            </a:p>
          </p:txBody>
        </p:sp>
      </p:grpSp>
      <p:sp>
        <p:nvSpPr>
          <p:cNvPr name="TextBox 22" id="22"/>
          <p:cNvSpPr txBox="true"/>
          <p:nvPr/>
        </p:nvSpPr>
        <p:spPr>
          <a:xfrm rot="0">
            <a:off x="2620981" y="4184975"/>
            <a:ext cx="782981" cy="542925"/>
          </a:xfrm>
          <a:prstGeom prst="rect">
            <a:avLst/>
          </a:prstGeom>
        </p:spPr>
        <p:txBody>
          <a:bodyPr anchor="t" rtlCol="false" tIns="0" lIns="0" bIns="0" rIns="0">
            <a:spAutoFit/>
          </a:bodyPr>
          <a:lstStyle/>
          <a:p>
            <a:pPr algn="ctr">
              <a:lnSpc>
                <a:spcPts val="4282"/>
              </a:lnSpc>
            </a:pPr>
            <a:r>
              <a:rPr lang="en-US" b="true" sz="3568" i="true">
                <a:solidFill>
                  <a:srgbClr val="465039"/>
                </a:solidFill>
                <a:latin typeface="Oswald Bold"/>
                <a:ea typeface="Oswald Bold"/>
                <a:cs typeface="Oswald Bold"/>
                <a:sym typeface="Oswald Bold"/>
              </a:rPr>
              <a:t>01</a:t>
            </a:r>
          </a:p>
        </p:txBody>
      </p:sp>
      <p:sp>
        <p:nvSpPr>
          <p:cNvPr name="TextBox 23" id="23"/>
          <p:cNvSpPr txBox="true"/>
          <p:nvPr/>
        </p:nvSpPr>
        <p:spPr>
          <a:xfrm rot="0">
            <a:off x="2620981" y="4850914"/>
            <a:ext cx="782981" cy="541109"/>
          </a:xfrm>
          <a:prstGeom prst="rect">
            <a:avLst/>
          </a:prstGeom>
        </p:spPr>
        <p:txBody>
          <a:bodyPr anchor="t" rtlCol="false" tIns="0" lIns="0" bIns="0" rIns="0">
            <a:spAutoFit/>
          </a:bodyPr>
          <a:lstStyle/>
          <a:p>
            <a:pPr algn="ctr">
              <a:lnSpc>
                <a:spcPts val="4282"/>
              </a:lnSpc>
            </a:pPr>
            <a:r>
              <a:rPr lang="en-US" b="true" sz="3568" i="true">
                <a:solidFill>
                  <a:srgbClr val="465039"/>
                </a:solidFill>
                <a:latin typeface="Oswald Bold"/>
                <a:ea typeface="Oswald Bold"/>
                <a:cs typeface="Oswald Bold"/>
                <a:sym typeface="Oswald Bold"/>
              </a:rPr>
              <a:t>02</a:t>
            </a:r>
          </a:p>
        </p:txBody>
      </p:sp>
      <p:sp>
        <p:nvSpPr>
          <p:cNvPr name="TextBox 24" id="24"/>
          <p:cNvSpPr txBox="true"/>
          <p:nvPr/>
        </p:nvSpPr>
        <p:spPr>
          <a:xfrm rot="0">
            <a:off x="2620981" y="5587059"/>
            <a:ext cx="782981" cy="541109"/>
          </a:xfrm>
          <a:prstGeom prst="rect">
            <a:avLst/>
          </a:prstGeom>
        </p:spPr>
        <p:txBody>
          <a:bodyPr anchor="t" rtlCol="false" tIns="0" lIns="0" bIns="0" rIns="0">
            <a:spAutoFit/>
          </a:bodyPr>
          <a:lstStyle/>
          <a:p>
            <a:pPr algn="ctr">
              <a:lnSpc>
                <a:spcPts val="4282"/>
              </a:lnSpc>
            </a:pPr>
            <a:r>
              <a:rPr lang="en-US" b="true" sz="3568" i="true">
                <a:solidFill>
                  <a:srgbClr val="465039"/>
                </a:solidFill>
                <a:latin typeface="Oswald Bold"/>
                <a:ea typeface="Oswald Bold"/>
                <a:cs typeface="Oswald Bold"/>
                <a:sym typeface="Oswald Bold"/>
              </a:rPr>
              <a:t>03</a:t>
            </a:r>
          </a:p>
        </p:txBody>
      </p:sp>
      <p:sp>
        <p:nvSpPr>
          <p:cNvPr name="TextBox 25" id="25"/>
          <p:cNvSpPr txBox="true"/>
          <p:nvPr/>
        </p:nvSpPr>
        <p:spPr>
          <a:xfrm rot="0">
            <a:off x="2620981" y="6252998"/>
            <a:ext cx="782981" cy="541109"/>
          </a:xfrm>
          <a:prstGeom prst="rect">
            <a:avLst/>
          </a:prstGeom>
        </p:spPr>
        <p:txBody>
          <a:bodyPr anchor="t" rtlCol="false" tIns="0" lIns="0" bIns="0" rIns="0">
            <a:spAutoFit/>
          </a:bodyPr>
          <a:lstStyle/>
          <a:p>
            <a:pPr algn="ctr">
              <a:lnSpc>
                <a:spcPts val="4282"/>
              </a:lnSpc>
            </a:pPr>
            <a:r>
              <a:rPr lang="en-US" b="true" sz="3568" i="true">
                <a:solidFill>
                  <a:srgbClr val="465039"/>
                </a:solidFill>
                <a:latin typeface="Oswald Bold"/>
                <a:ea typeface="Oswald Bold"/>
                <a:cs typeface="Oswald Bold"/>
                <a:sym typeface="Oswald Bold"/>
              </a:rPr>
              <a:t>04</a:t>
            </a:r>
          </a:p>
        </p:txBody>
      </p:sp>
      <p:sp>
        <p:nvSpPr>
          <p:cNvPr name="TextBox 26" id="26"/>
          <p:cNvSpPr txBox="true"/>
          <p:nvPr/>
        </p:nvSpPr>
        <p:spPr>
          <a:xfrm rot="0">
            <a:off x="2637356" y="6914973"/>
            <a:ext cx="782981" cy="541109"/>
          </a:xfrm>
          <a:prstGeom prst="rect">
            <a:avLst/>
          </a:prstGeom>
        </p:spPr>
        <p:txBody>
          <a:bodyPr anchor="t" rtlCol="false" tIns="0" lIns="0" bIns="0" rIns="0">
            <a:spAutoFit/>
          </a:bodyPr>
          <a:lstStyle/>
          <a:p>
            <a:pPr algn="ctr">
              <a:lnSpc>
                <a:spcPts val="4282"/>
              </a:lnSpc>
            </a:pPr>
            <a:r>
              <a:rPr lang="en-US" b="true" sz="3568" i="true">
                <a:solidFill>
                  <a:srgbClr val="465039"/>
                </a:solidFill>
                <a:latin typeface="Oswald Bold"/>
                <a:ea typeface="Oswald Bold"/>
                <a:cs typeface="Oswald Bold"/>
                <a:sym typeface="Oswald Bold"/>
              </a:rPr>
              <a:t>05</a:t>
            </a:r>
          </a:p>
        </p:txBody>
      </p:sp>
      <p:sp>
        <p:nvSpPr>
          <p:cNvPr name="TextBox 27" id="27"/>
          <p:cNvSpPr txBox="true"/>
          <p:nvPr/>
        </p:nvSpPr>
        <p:spPr>
          <a:xfrm rot="0">
            <a:off x="2637356" y="7609187"/>
            <a:ext cx="782981" cy="541109"/>
          </a:xfrm>
          <a:prstGeom prst="rect">
            <a:avLst/>
          </a:prstGeom>
        </p:spPr>
        <p:txBody>
          <a:bodyPr anchor="t" rtlCol="false" tIns="0" lIns="0" bIns="0" rIns="0">
            <a:spAutoFit/>
          </a:bodyPr>
          <a:lstStyle/>
          <a:p>
            <a:pPr algn="ctr">
              <a:lnSpc>
                <a:spcPts val="4282"/>
              </a:lnSpc>
            </a:pPr>
            <a:r>
              <a:rPr lang="en-US" b="true" sz="3568" i="true">
                <a:solidFill>
                  <a:srgbClr val="465039"/>
                </a:solidFill>
                <a:latin typeface="Oswald Bold"/>
                <a:ea typeface="Oswald Bold"/>
                <a:cs typeface="Oswald Bold"/>
                <a:sym typeface="Oswald Bold"/>
              </a:rPr>
              <a:t>06</a:t>
            </a:r>
          </a:p>
        </p:txBody>
      </p:sp>
      <p:sp>
        <p:nvSpPr>
          <p:cNvPr name="TextBox 28" id="28"/>
          <p:cNvSpPr txBox="true"/>
          <p:nvPr/>
        </p:nvSpPr>
        <p:spPr>
          <a:xfrm rot="0">
            <a:off x="3770599" y="4251410"/>
            <a:ext cx="5373684" cy="731507"/>
          </a:xfrm>
          <a:prstGeom prst="rect">
            <a:avLst/>
          </a:prstGeom>
        </p:spPr>
        <p:txBody>
          <a:bodyPr anchor="t" rtlCol="false" tIns="0" lIns="0" bIns="0" rIns="0">
            <a:spAutoFit/>
          </a:bodyPr>
          <a:lstStyle/>
          <a:p>
            <a:pPr algn="l">
              <a:lnSpc>
                <a:spcPts val="2910"/>
              </a:lnSpc>
            </a:pPr>
            <a:r>
              <a:rPr lang="en-US" sz="2108" spc="206">
                <a:solidFill>
                  <a:srgbClr val="465039"/>
                </a:solidFill>
                <a:latin typeface="DM Sans"/>
                <a:ea typeface="DM Sans"/>
                <a:cs typeface="DM Sans"/>
                <a:sym typeface="DM Sans"/>
              </a:rPr>
              <a:t>CONTEXTE DU PROJET</a:t>
            </a:r>
          </a:p>
          <a:p>
            <a:pPr algn="l">
              <a:lnSpc>
                <a:spcPts val="2910"/>
              </a:lnSpc>
            </a:pPr>
          </a:p>
        </p:txBody>
      </p:sp>
      <p:sp>
        <p:nvSpPr>
          <p:cNvPr name="TextBox 29" id="29"/>
          <p:cNvSpPr txBox="true"/>
          <p:nvPr/>
        </p:nvSpPr>
        <p:spPr>
          <a:xfrm rot="0">
            <a:off x="3770599" y="4914924"/>
            <a:ext cx="5076603" cy="731507"/>
          </a:xfrm>
          <a:prstGeom prst="rect">
            <a:avLst/>
          </a:prstGeom>
        </p:spPr>
        <p:txBody>
          <a:bodyPr anchor="t" rtlCol="false" tIns="0" lIns="0" bIns="0" rIns="0">
            <a:spAutoFit/>
          </a:bodyPr>
          <a:lstStyle/>
          <a:p>
            <a:pPr algn="l">
              <a:lnSpc>
                <a:spcPts val="2910"/>
              </a:lnSpc>
            </a:pPr>
            <a:r>
              <a:rPr lang="en-US" sz="2108" spc="206">
                <a:solidFill>
                  <a:srgbClr val="465039"/>
                </a:solidFill>
                <a:latin typeface="DM Sans"/>
                <a:ea typeface="DM Sans"/>
                <a:cs typeface="DM Sans"/>
                <a:sym typeface="DM Sans"/>
              </a:rPr>
              <a:t>APERÇU DE LA MAQUETTE</a:t>
            </a:r>
          </a:p>
          <a:p>
            <a:pPr algn="l">
              <a:lnSpc>
                <a:spcPts val="2910"/>
              </a:lnSpc>
            </a:pPr>
          </a:p>
        </p:txBody>
      </p:sp>
      <p:sp>
        <p:nvSpPr>
          <p:cNvPr name="TextBox 30" id="30"/>
          <p:cNvSpPr txBox="true"/>
          <p:nvPr/>
        </p:nvSpPr>
        <p:spPr>
          <a:xfrm rot="0">
            <a:off x="3770599" y="5651070"/>
            <a:ext cx="6977528" cy="365463"/>
          </a:xfrm>
          <a:prstGeom prst="rect">
            <a:avLst/>
          </a:prstGeom>
        </p:spPr>
        <p:txBody>
          <a:bodyPr anchor="t" rtlCol="false" tIns="0" lIns="0" bIns="0" rIns="0">
            <a:spAutoFit/>
          </a:bodyPr>
          <a:lstStyle/>
          <a:p>
            <a:pPr algn="l" marL="0" indent="0" lvl="0">
              <a:lnSpc>
                <a:spcPts val="2910"/>
              </a:lnSpc>
              <a:spcBef>
                <a:spcPct val="0"/>
              </a:spcBef>
            </a:pPr>
            <a:r>
              <a:rPr lang="en-US" sz="2108" spc="206">
                <a:solidFill>
                  <a:srgbClr val="465039"/>
                </a:solidFill>
                <a:latin typeface="DM Sans"/>
                <a:ea typeface="DM Sans"/>
                <a:cs typeface="DM Sans"/>
                <a:sym typeface="DM Sans"/>
              </a:rPr>
              <a:t>MÉTHODOLOGIE UTILISÉE</a:t>
            </a:r>
          </a:p>
        </p:txBody>
      </p:sp>
      <p:sp>
        <p:nvSpPr>
          <p:cNvPr name="TextBox 31" id="31"/>
          <p:cNvSpPr txBox="true"/>
          <p:nvPr/>
        </p:nvSpPr>
        <p:spPr>
          <a:xfrm rot="0">
            <a:off x="3770599" y="7016160"/>
            <a:ext cx="7394776" cy="731507"/>
          </a:xfrm>
          <a:prstGeom prst="rect">
            <a:avLst/>
          </a:prstGeom>
        </p:spPr>
        <p:txBody>
          <a:bodyPr anchor="t" rtlCol="false" tIns="0" lIns="0" bIns="0" rIns="0">
            <a:spAutoFit/>
          </a:bodyPr>
          <a:lstStyle/>
          <a:p>
            <a:pPr algn="l">
              <a:lnSpc>
                <a:spcPts val="2910"/>
              </a:lnSpc>
            </a:pPr>
            <a:r>
              <a:rPr lang="en-US" sz="2108" spc="206">
                <a:solidFill>
                  <a:srgbClr val="465039"/>
                </a:solidFill>
                <a:latin typeface="DM Sans"/>
                <a:ea typeface="DM Sans"/>
                <a:cs typeface="DM Sans"/>
                <a:sym typeface="DM Sans"/>
              </a:rPr>
              <a:t>SPÉCIFICATIONS TECHNIQUES</a:t>
            </a:r>
          </a:p>
          <a:p>
            <a:pPr algn="l" marL="0" indent="0" lvl="0">
              <a:lnSpc>
                <a:spcPts val="2910"/>
              </a:lnSpc>
              <a:spcBef>
                <a:spcPct val="0"/>
              </a:spcBef>
            </a:pPr>
          </a:p>
        </p:txBody>
      </p:sp>
      <p:sp>
        <p:nvSpPr>
          <p:cNvPr name="TextBox 32" id="32"/>
          <p:cNvSpPr txBox="true"/>
          <p:nvPr/>
        </p:nvSpPr>
        <p:spPr>
          <a:xfrm rot="0">
            <a:off x="3770599" y="8419848"/>
            <a:ext cx="4837565" cy="365463"/>
          </a:xfrm>
          <a:prstGeom prst="rect">
            <a:avLst/>
          </a:prstGeom>
        </p:spPr>
        <p:txBody>
          <a:bodyPr anchor="t" rtlCol="false" tIns="0" lIns="0" bIns="0" rIns="0">
            <a:spAutoFit/>
          </a:bodyPr>
          <a:lstStyle/>
          <a:p>
            <a:pPr algn="l" marL="0" indent="0" lvl="0">
              <a:lnSpc>
                <a:spcPts val="2910"/>
              </a:lnSpc>
              <a:spcBef>
                <a:spcPct val="0"/>
              </a:spcBef>
            </a:pPr>
            <a:r>
              <a:rPr lang="en-US" sz="2108" spc="206">
                <a:solidFill>
                  <a:srgbClr val="465039"/>
                </a:solidFill>
                <a:latin typeface="DM Sans"/>
                <a:ea typeface="DM Sans"/>
                <a:cs typeface="DM Sans"/>
                <a:sym typeface="DM Sans"/>
              </a:rPr>
              <a:t>CONCLUSION</a:t>
            </a:r>
          </a:p>
        </p:txBody>
      </p:sp>
      <p:sp>
        <p:nvSpPr>
          <p:cNvPr name="TextBox 33" id="33"/>
          <p:cNvSpPr txBox="true"/>
          <p:nvPr/>
        </p:nvSpPr>
        <p:spPr>
          <a:xfrm rot="0">
            <a:off x="3770599" y="6317008"/>
            <a:ext cx="6977528" cy="365463"/>
          </a:xfrm>
          <a:prstGeom prst="rect">
            <a:avLst/>
          </a:prstGeom>
        </p:spPr>
        <p:txBody>
          <a:bodyPr anchor="t" rtlCol="false" tIns="0" lIns="0" bIns="0" rIns="0">
            <a:spAutoFit/>
          </a:bodyPr>
          <a:lstStyle/>
          <a:p>
            <a:pPr algn="l" marL="0" indent="0" lvl="0">
              <a:lnSpc>
                <a:spcPts val="2910"/>
              </a:lnSpc>
              <a:spcBef>
                <a:spcPct val="0"/>
              </a:spcBef>
            </a:pPr>
            <a:r>
              <a:rPr lang="en-US" sz="2108" spc="206">
                <a:solidFill>
                  <a:srgbClr val="465039"/>
                </a:solidFill>
                <a:latin typeface="DM Sans"/>
                <a:ea typeface="DM Sans"/>
                <a:cs typeface="DM Sans"/>
                <a:sym typeface="DM Sans"/>
              </a:rPr>
              <a:t>TABLEAU KANBAN</a:t>
            </a:r>
          </a:p>
        </p:txBody>
      </p:sp>
      <p:sp>
        <p:nvSpPr>
          <p:cNvPr name="TextBox 34" id="34"/>
          <p:cNvSpPr txBox="true"/>
          <p:nvPr/>
        </p:nvSpPr>
        <p:spPr>
          <a:xfrm rot="0">
            <a:off x="2620981" y="8302695"/>
            <a:ext cx="782981" cy="541109"/>
          </a:xfrm>
          <a:prstGeom prst="rect">
            <a:avLst/>
          </a:prstGeom>
        </p:spPr>
        <p:txBody>
          <a:bodyPr anchor="t" rtlCol="false" tIns="0" lIns="0" bIns="0" rIns="0">
            <a:spAutoFit/>
          </a:bodyPr>
          <a:lstStyle/>
          <a:p>
            <a:pPr algn="ctr">
              <a:lnSpc>
                <a:spcPts val="4282"/>
              </a:lnSpc>
            </a:pPr>
            <a:r>
              <a:rPr lang="en-US" b="true" sz="3568" i="true">
                <a:solidFill>
                  <a:srgbClr val="465039"/>
                </a:solidFill>
                <a:latin typeface="Oswald Bold"/>
                <a:ea typeface="Oswald Bold"/>
                <a:cs typeface="Oswald Bold"/>
                <a:sym typeface="Oswald Bold"/>
              </a:rPr>
              <a:t>07</a:t>
            </a:r>
          </a:p>
        </p:txBody>
      </p:sp>
      <p:sp>
        <p:nvSpPr>
          <p:cNvPr name="TextBox 35" id="35"/>
          <p:cNvSpPr txBox="true"/>
          <p:nvPr/>
        </p:nvSpPr>
        <p:spPr>
          <a:xfrm rot="0">
            <a:off x="3770599" y="7714998"/>
            <a:ext cx="4837565" cy="731507"/>
          </a:xfrm>
          <a:prstGeom prst="rect">
            <a:avLst/>
          </a:prstGeom>
        </p:spPr>
        <p:txBody>
          <a:bodyPr anchor="t" rtlCol="false" tIns="0" lIns="0" bIns="0" rIns="0">
            <a:spAutoFit/>
          </a:bodyPr>
          <a:lstStyle/>
          <a:p>
            <a:pPr algn="l">
              <a:lnSpc>
                <a:spcPts val="2910"/>
              </a:lnSpc>
            </a:pPr>
            <a:r>
              <a:rPr lang="en-US" sz="2108" spc="206">
                <a:solidFill>
                  <a:srgbClr val="465039"/>
                </a:solidFill>
                <a:latin typeface="DM Sans"/>
                <a:ea typeface="DM Sans"/>
                <a:cs typeface="DM Sans"/>
                <a:sym typeface="DM Sans"/>
              </a:rPr>
              <a:t>VEILLE TECHNOLOGIQUE</a:t>
            </a:r>
          </a:p>
          <a:p>
            <a:pPr algn="l" marL="0" indent="0" lvl="0">
              <a:lnSpc>
                <a:spcPts val="2910"/>
              </a:lnSpc>
              <a:spcBef>
                <a:spcPct val="0"/>
              </a:spcBef>
            </a:pPr>
          </a:p>
        </p:txBody>
      </p:sp>
      <p:grpSp>
        <p:nvGrpSpPr>
          <p:cNvPr name="Group 36" id="36"/>
          <p:cNvGrpSpPr/>
          <p:nvPr/>
        </p:nvGrpSpPr>
        <p:grpSpPr>
          <a:xfrm rot="0">
            <a:off x="0" y="0"/>
            <a:ext cx="18288000" cy="1024007"/>
            <a:chOff x="0" y="0"/>
            <a:chExt cx="4816593" cy="269697"/>
          </a:xfrm>
        </p:grpSpPr>
        <p:sp>
          <p:nvSpPr>
            <p:cNvPr name="Freeform 37" id="37"/>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38" id="38"/>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grpSp>
        <p:nvGrpSpPr>
          <p:cNvPr name="Group 2" id="2"/>
          <p:cNvGrpSpPr/>
          <p:nvPr/>
        </p:nvGrpSpPr>
        <p:grpSpPr>
          <a:xfrm rot="0">
            <a:off x="16209816" y="442346"/>
            <a:ext cx="1722286" cy="172228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9258300"/>
            <a:ext cx="672802" cy="67280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87477" y="1744592"/>
            <a:ext cx="7569342" cy="75693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71817" y="2328933"/>
            <a:ext cx="6400660" cy="640066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4328" r="0" b="-4328"/>
              </a:stretch>
            </a:blipFill>
          </p:spPr>
        </p:sp>
      </p:grpSp>
      <p:grpSp>
        <p:nvGrpSpPr>
          <p:cNvPr name="Group 14" id="14"/>
          <p:cNvGrpSpPr/>
          <p:nvPr/>
        </p:nvGrpSpPr>
        <p:grpSpPr>
          <a:xfrm rot="0">
            <a:off x="8759867" y="3293032"/>
            <a:ext cx="3016327" cy="78070"/>
            <a:chOff x="0" y="0"/>
            <a:chExt cx="794424" cy="20562"/>
          </a:xfrm>
        </p:grpSpPr>
        <p:sp>
          <p:nvSpPr>
            <p:cNvPr name="Freeform 15" id="15"/>
            <p:cNvSpPr/>
            <p:nvPr/>
          </p:nvSpPr>
          <p:spPr>
            <a:xfrm flipH="false" flipV="false" rot="0">
              <a:off x="0" y="0"/>
              <a:ext cx="794424" cy="20562"/>
            </a:xfrm>
            <a:custGeom>
              <a:avLst/>
              <a:gdLst/>
              <a:ahLst/>
              <a:cxnLst/>
              <a:rect r="r" b="b" t="t" l="l"/>
              <a:pathLst>
                <a:path h="20562" w="794424">
                  <a:moveTo>
                    <a:pt x="10281" y="0"/>
                  </a:moveTo>
                  <a:lnTo>
                    <a:pt x="784143" y="0"/>
                  </a:lnTo>
                  <a:cubicBezTo>
                    <a:pt x="789821" y="0"/>
                    <a:pt x="794424" y="4603"/>
                    <a:pt x="794424" y="10281"/>
                  </a:cubicBezTo>
                  <a:lnTo>
                    <a:pt x="794424" y="10281"/>
                  </a:lnTo>
                  <a:cubicBezTo>
                    <a:pt x="794424" y="13007"/>
                    <a:pt x="793340" y="15622"/>
                    <a:pt x="791412" y="17550"/>
                  </a:cubicBezTo>
                  <a:cubicBezTo>
                    <a:pt x="789484" y="19479"/>
                    <a:pt x="786869" y="20562"/>
                    <a:pt x="784143"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16" id="16"/>
            <p:cNvSpPr txBox="true"/>
            <p:nvPr/>
          </p:nvSpPr>
          <p:spPr>
            <a:xfrm>
              <a:off x="0" y="-38100"/>
              <a:ext cx="794424" cy="5866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sp>
        <p:nvSpPr>
          <p:cNvPr name="TextBox 18" id="18"/>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01</a:t>
            </a:r>
          </a:p>
        </p:txBody>
      </p:sp>
      <p:sp>
        <p:nvSpPr>
          <p:cNvPr name="TextBox 19" id="19"/>
          <p:cNvSpPr txBox="true"/>
          <p:nvPr/>
        </p:nvSpPr>
        <p:spPr>
          <a:xfrm rot="0">
            <a:off x="8721767" y="2176533"/>
            <a:ext cx="7743284"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Contexte du projet</a:t>
            </a:r>
          </a:p>
        </p:txBody>
      </p:sp>
      <p:sp>
        <p:nvSpPr>
          <p:cNvPr name="TextBox 20" id="20"/>
          <p:cNvSpPr txBox="true"/>
          <p:nvPr/>
        </p:nvSpPr>
        <p:spPr>
          <a:xfrm rot="0">
            <a:off x="8721767" y="4235915"/>
            <a:ext cx="9210335" cy="2389506"/>
          </a:xfrm>
          <a:prstGeom prst="rect">
            <a:avLst/>
          </a:prstGeom>
        </p:spPr>
        <p:txBody>
          <a:bodyPr anchor="t" rtlCol="false" tIns="0" lIns="0" bIns="0" rIns="0">
            <a:spAutoFit/>
          </a:bodyPr>
          <a:lstStyle/>
          <a:p>
            <a:pPr algn="l">
              <a:lnSpc>
                <a:spcPts val="3219"/>
              </a:lnSpc>
              <a:spcBef>
                <a:spcPct val="0"/>
              </a:spcBef>
            </a:pPr>
            <a:r>
              <a:rPr lang="en-US" sz="2299">
                <a:solidFill>
                  <a:srgbClr val="1F2020"/>
                </a:solidFill>
                <a:latin typeface="Open Sans"/>
                <a:ea typeface="Open Sans"/>
                <a:cs typeface="Open Sans"/>
                <a:sym typeface="Open Sans"/>
              </a:rPr>
              <a:t>L'entreprise souhaite développer un outil dynamique en ligne permettant à ses clients restaurateurs de créer, personnaliser et publier leurs menus, en choisissant librement leur mise en forme. En résumé, le site offrira une interface permettant aux restaurateurs de se connecter, de concevoir leurs menus, puis de les diffuser en ligne ou de les imprimer.</a:t>
            </a:r>
          </a:p>
        </p:txBody>
      </p:sp>
      <p:grpSp>
        <p:nvGrpSpPr>
          <p:cNvPr name="Group 21" id="21"/>
          <p:cNvGrpSpPr/>
          <p:nvPr/>
        </p:nvGrpSpPr>
        <p:grpSpPr>
          <a:xfrm rot="0">
            <a:off x="0" y="0"/>
            <a:ext cx="18288000" cy="1024007"/>
            <a:chOff x="0" y="0"/>
            <a:chExt cx="4816593" cy="269697"/>
          </a:xfrm>
        </p:grpSpPr>
        <p:sp>
          <p:nvSpPr>
            <p:cNvPr name="Freeform 22" id="22"/>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23" id="23"/>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6136" y="2315752"/>
            <a:ext cx="4911053" cy="78070"/>
            <a:chOff x="0" y="0"/>
            <a:chExt cx="1293446" cy="20562"/>
          </a:xfrm>
        </p:grpSpPr>
        <p:sp>
          <p:nvSpPr>
            <p:cNvPr name="Freeform 7" id="7"/>
            <p:cNvSpPr/>
            <p:nvPr/>
          </p:nvSpPr>
          <p:spPr>
            <a:xfrm flipH="false" flipV="false" rot="0">
              <a:off x="0" y="0"/>
              <a:ext cx="1293446" cy="20562"/>
            </a:xfrm>
            <a:custGeom>
              <a:avLst/>
              <a:gdLst/>
              <a:ahLst/>
              <a:cxnLst/>
              <a:rect r="r" b="b" t="t" l="l"/>
              <a:pathLst>
                <a:path h="20562" w="1293446">
                  <a:moveTo>
                    <a:pt x="10281" y="0"/>
                  </a:moveTo>
                  <a:lnTo>
                    <a:pt x="1283165" y="0"/>
                  </a:lnTo>
                  <a:cubicBezTo>
                    <a:pt x="1288843" y="0"/>
                    <a:pt x="1293446" y="4603"/>
                    <a:pt x="1293446" y="10281"/>
                  </a:cubicBezTo>
                  <a:lnTo>
                    <a:pt x="1293446" y="10281"/>
                  </a:lnTo>
                  <a:cubicBezTo>
                    <a:pt x="1293446" y="13007"/>
                    <a:pt x="1292363" y="15622"/>
                    <a:pt x="1290435" y="17550"/>
                  </a:cubicBezTo>
                  <a:cubicBezTo>
                    <a:pt x="1288507" y="19479"/>
                    <a:pt x="1285892" y="20562"/>
                    <a:pt x="1283165"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8" id="8"/>
            <p:cNvSpPr txBox="true"/>
            <p:nvPr/>
          </p:nvSpPr>
          <p:spPr>
            <a:xfrm>
              <a:off x="0" y="-38100"/>
              <a:ext cx="1293446" cy="5866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grpSp>
        <p:nvGrpSpPr>
          <p:cNvPr name="Group 10" id="10"/>
          <p:cNvGrpSpPr/>
          <p:nvPr/>
        </p:nvGrpSpPr>
        <p:grpSpPr>
          <a:xfrm rot="0">
            <a:off x="0" y="0"/>
            <a:ext cx="18288000" cy="1024007"/>
            <a:chOff x="0" y="0"/>
            <a:chExt cx="4816593" cy="269697"/>
          </a:xfrm>
        </p:grpSpPr>
        <p:sp>
          <p:nvSpPr>
            <p:cNvPr name="Freeform 11" id="11"/>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12" id="12"/>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41436" y="2717673"/>
            <a:ext cx="6362643" cy="7418185"/>
            <a:chOff x="0" y="0"/>
            <a:chExt cx="1675758" cy="1953761"/>
          </a:xfrm>
        </p:grpSpPr>
        <p:sp>
          <p:nvSpPr>
            <p:cNvPr name="Freeform 14" id="14"/>
            <p:cNvSpPr/>
            <p:nvPr/>
          </p:nvSpPr>
          <p:spPr>
            <a:xfrm flipH="false" flipV="false" rot="0">
              <a:off x="0" y="0"/>
              <a:ext cx="1675758" cy="1953761"/>
            </a:xfrm>
            <a:custGeom>
              <a:avLst/>
              <a:gdLst/>
              <a:ahLst/>
              <a:cxnLst/>
              <a:rect r="r" b="b" t="t" l="l"/>
              <a:pathLst>
                <a:path h="1953761" w="1675758">
                  <a:moveTo>
                    <a:pt x="62056" y="0"/>
                  </a:moveTo>
                  <a:lnTo>
                    <a:pt x="1613702" y="0"/>
                  </a:lnTo>
                  <a:cubicBezTo>
                    <a:pt x="1630160" y="0"/>
                    <a:pt x="1645944" y="6538"/>
                    <a:pt x="1657582" y="18176"/>
                  </a:cubicBezTo>
                  <a:cubicBezTo>
                    <a:pt x="1669220" y="29813"/>
                    <a:pt x="1675758" y="45597"/>
                    <a:pt x="1675758" y="62056"/>
                  </a:cubicBezTo>
                  <a:lnTo>
                    <a:pt x="1675758" y="1891705"/>
                  </a:lnTo>
                  <a:cubicBezTo>
                    <a:pt x="1675758" y="1908163"/>
                    <a:pt x="1669220" y="1923947"/>
                    <a:pt x="1657582" y="1935585"/>
                  </a:cubicBezTo>
                  <a:cubicBezTo>
                    <a:pt x="1645944" y="1947223"/>
                    <a:pt x="1630160" y="1953761"/>
                    <a:pt x="1613702" y="1953761"/>
                  </a:cubicBezTo>
                  <a:lnTo>
                    <a:pt x="62056" y="1953761"/>
                  </a:lnTo>
                  <a:cubicBezTo>
                    <a:pt x="45597" y="1953761"/>
                    <a:pt x="29813" y="1947223"/>
                    <a:pt x="18176" y="1935585"/>
                  </a:cubicBezTo>
                  <a:cubicBezTo>
                    <a:pt x="6538" y="1923947"/>
                    <a:pt x="0" y="1908163"/>
                    <a:pt x="0" y="1891705"/>
                  </a:cubicBezTo>
                  <a:lnTo>
                    <a:pt x="0" y="62056"/>
                  </a:lnTo>
                  <a:cubicBezTo>
                    <a:pt x="0" y="45597"/>
                    <a:pt x="6538" y="29813"/>
                    <a:pt x="18176" y="18176"/>
                  </a:cubicBezTo>
                  <a:cubicBezTo>
                    <a:pt x="29813" y="6538"/>
                    <a:pt x="45597" y="0"/>
                    <a:pt x="62056" y="0"/>
                  </a:cubicBezTo>
                  <a:close/>
                </a:path>
              </a:pathLst>
            </a:custGeom>
            <a:solidFill>
              <a:srgbClr val="8CC7B2"/>
            </a:solidFill>
          </p:spPr>
        </p:sp>
        <p:sp>
          <p:nvSpPr>
            <p:cNvPr name="TextBox 15" id="15"/>
            <p:cNvSpPr txBox="true"/>
            <p:nvPr/>
          </p:nvSpPr>
          <p:spPr>
            <a:xfrm>
              <a:off x="0" y="-38100"/>
              <a:ext cx="1675758" cy="1991861"/>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06573" y="2864457"/>
            <a:ext cx="6008829" cy="7066645"/>
          </a:xfrm>
          <a:custGeom>
            <a:avLst/>
            <a:gdLst/>
            <a:ahLst/>
            <a:cxnLst/>
            <a:rect r="r" b="b" t="t" l="l"/>
            <a:pathLst>
              <a:path h="7066645" w="6008829">
                <a:moveTo>
                  <a:pt x="0" y="0"/>
                </a:moveTo>
                <a:lnTo>
                  <a:pt x="6008829" y="0"/>
                </a:lnTo>
                <a:lnTo>
                  <a:pt x="6008829" y="7066645"/>
                </a:lnTo>
                <a:lnTo>
                  <a:pt x="0" y="7066645"/>
                </a:lnTo>
                <a:lnTo>
                  <a:pt x="0" y="0"/>
                </a:lnTo>
                <a:close/>
              </a:path>
            </a:pathLst>
          </a:custGeom>
          <a:blipFill>
            <a:blip r:embed="rId4"/>
            <a:stretch>
              <a:fillRect l="0" t="0" r="0" b="0"/>
            </a:stretch>
          </a:blipFill>
        </p:spPr>
      </p:sp>
      <p:sp>
        <p:nvSpPr>
          <p:cNvPr name="Freeform 17" id="17"/>
          <p:cNvSpPr/>
          <p:nvPr/>
        </p:nvSpPr>
        <p:spPr>
          <a:xfrm flipH="false" flipV="false" rot="0">
            <a:off x="6772990" y="2393823"/>
            <a:ext cx="1564231" cy="3048654"/>
          </a:xfrm>
          <a:custGeom>
            <a:avLst/>
            <a:gdLst/>
            <a:ahLst/>
            <a:cxnLst/>
            <a:rect r="r" b="b" t="t" l="l"/>
            <a:pathLst>
              <a:path h="3048654" w="1564231">
                <a:moveTo>
                  <a:pt x="0" y="0"/>
                </a:moveTo>
                <a:lnTo>
                  <a:pt x="1564231" y="0"/>
                </a:lnTo>
                <a:lnTo>
                  <a:pt x="1564231" y="3048654"/>
                </a:lnTo>
                <a:lnTo>
                  <a:pt x="0" y="3048654"/>
                </a:lnTo>
                <a:lnTo>
                  <a:pt x="0" y="0"/>
                </a:lnTo>
                <a:close/>
              </a:path>
            </a:pathLst>
          </a:custGeom>
          <a:blipFill>
            <a:blip r:embed="rId5"/>
            <a:stretch>
              <a:fillRect l="0" t="0" r="0" b="0"/>
            </a:stretch>
          </a:blipFill>
        </p:spPr>
      </p:sp>
      <p:sp>
        <p:nvSpPr>
          <p:cNvPr name="Freeform 18" id="18"/>
          <p:cNvSpPr/>
          <p:nvPr/>
        </p:nvSpPr>
        <p:spPr>
          <a:xfrm flipH="false" flipV="false" rot="0">
            <a:off x="6774259" y="5442477"/>
            <a:ext cx="1564231" cy="3047607"/>
          </a:xfrm>
          <a:custGeom>
            <a:avLst/>
            <a:gdLst/>
            <a:ahLst/>
            <a:cxnLst/>
            <a:rect r="r" b="b" t="t" l="l"/>
            <a:pathLst>
              <a:path h="3047607" w="1564231">
                <a:moveTo>
                  <a:pt x="0" y="0"/>
                </a:moveTo>
                <a:lnTo>
                  <a:pt x="1564232" y="0"/>
                </a:lnTo>
                <a:lnTo>
                  <a:pt x="1564232" y="3047607"/>
                </a:lnTo>
                <a:lnTo>
                  <a:pt x="0" y="3047607"/>
                </a:lnTo>
                <a:lnTo>
                  <a:pt x="0" y="0"/>
                </a:lnTo>
                <a:close/>
              </a:path>
            </a:pathLst>
          </a:custGeom>
          <a:blipFill>
            <a:blip r:embed="rId6"/>
            <a:stretch>
              <a:fillRect l="-1861" t="0" r="0" b="-1027"/>
            </a:stretch>
          </a:blipFill>
        </p:spPr>
      </p:sp>
      <p:sp>
        <p:nvSpPr>
          <p:cNvPr name="Freeform 19" id="19"/>
          <p:cNvSpPr/>
          <p:nvPr/>
        </p:nvSpPr>
        <p:spPr>
          <a:xfrm flipH="false" flipV="false" rot="0">
            <a:off x="8338491" y="4334270"/>
            <a:ext cx="1180255" cy="2257482"/>
          </a:xfrm>
          <a:custGeom>
            <a:avLst/>
            <a:gdLst/>
            <a:ahLst/>
            <a:cxnLst/>
            <a:rect r="r" b="b" t="t" l="l"/>
            <a:pathLst>
              <a:path h="2257482" w="1180255">
                <a:moveTo>
                  <a:pt x="0" y="0"/>
                </a:moveTo>
                <a:lnTo>
                  <a:pt x="1180254" y="0"/>
                </a:lnTo>
                <a:lnTo>
                  <a:pt x="1180254" y="2257482"/>
                </a:lnTo>
                <a:lnTo>
                  <a:pt x="0" y="2257482"/>
                </a:lnTo>
                <a:lnTo>
                  <a:pt x="0" y="0"/>
                </a:lnTo>
                <a:close/>
              </a:path>
            </a:pathLst>
          </a:custGeom>
          <a:blipFill>
            <a:blip r:embed="rId7"/>
            <a:stretch>
              <a:fillRect l="0" t="0" r="0" b="-1027"/>
            </a:stretch>
          </a:blipFill>
        </p:spPr>
      </p:sp>
      <p:sp>
        <p:nvSpPr>
          <p:cNvPr name="TextBox 20" id="20"/>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02</a:t>
            </a:r>
          </a:p>
        </p:txBody>
      </p:sp>
      <p:sp>
        <p:nvSpPr>
          <p:cNvPr name="TextBox 21" id="21"/>
          <p:cNvSpPr txBox="true"/>
          <p:nvPr/>
        </p:nvSpPr>
        <p:spPr>
          <a:xfrm rot="0">
            <a:off x="96136" y="1191305"/>
            <a:ext cx="8775527"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Aperçu de la maquette</a:t>
            </a:r>
          </a:p>
        </p:txBody>
      </p:sp>
      <p:grpSp>
        <p:nvGrpSpPr>
          <p:cNvPr name="Group 22" id="22"/>
          <p:cNvGrpSpPr/>
          <p:nvPr/>
        </p:nvGrpSpPr>
        <p:grpSpPr>
          <a:xfrm rot="0">
            <a:off x="9430361" y="2175555"/>
            <a:ext cx="5406618" cy="7304809"/>
            <a:chOff x="0" y="0"/>
            <a:chExt cx="2369509" cy="3201412"/>
          </a:xfrm>
        </p:grpSpPr>
        <p:sp>
          <p:nvSpPr>
            <p:cNvPr name="Freeform 23" id="23"/>
            <p:cNvSpPr/>
            <p:nvPr/>
          </p:nvSpPr>
          <p:spPr>
            <a:xfrm flipH="false" flipV="false" rot="0">
              <a:off x="0" y="0"/>
              <a:ext cx="2369509" cy="3201412"/>
            </a:xfrm>
            <a:custGeom>
              <a:avLst/>
              <a:gdLst/>
              <a:ahLst/>
              <a:cxnLst/>
              <a:rect r="r" b="b" t="t" l="l"/>
              <a:pathLst>
                <a:path h="3201412" w="2369509">
                  <a:moveTo>
                    <a:pt x="73029" y="0"/>
                  </a:moveTo>
                  <a:lnTo>
                    <a:pt x="2296480" y="0"/>
                  </a:lnTo>
                  <a:cubicBezTo>
                    <a:pt x="2315849" y="0"/>
                    <a:pt x="2334424" y="7694"/>
                    <a:pt x="2348119" y="21390"/>
                  </a:cubicBezTo>
                  <a:cubicBezTo>
                    <a:pt x="2361815" y="35085"/>
                    <a:pt x="2369509" y="53660"/>
                    <a:pt x="2369509" y="73029"/>
                  </a:cubicBezTo>
                  <a:lnTo>
                    <a:pt x="2369509" y="3128383"/>
                  </a:lnTo>
                  <a:cubicBezTo>
                    <a:pt x="2369509" y="3147752"/>
                    <a:pt x="2361815" y="3166327"/>
                    <a:pt x="2348119" y="3180023"/>
                  </a:cubicBezTo>
                  <a:cubicBezTo>
                    <a:pt x="2334424" y="3193718"/>
                    <a:pt x="2315849" y="3201412"/>
                    <a:pt x="2296480" y="3201412"/>
                  </a:cubicBezTo>
                  <a:lnTo>
                    <a:pt x="73029" y="3201412"/>
                  </a:lnTo>
                  <a:cubicBezTo>
                    <a:pt x="32696" y="3201412"/>
                    <a:pt x="0" y="3168716"/>
                    <a:pt x="0" y="3128383"/>
                  </a:cubicBezTo>
                  <a:lnTo>
                    <a:pt x="0" y="73029"/>
                  </a:lnTo>
                  <a:cubicBezTo>
                    <a:pt x="0" y="32696"/>
                    <a:pt x="32696" y="0"/>
                    <a:pt x="73029" y="0"/>
                  </a:cubicBezTo>
                  <a:close/>
                </a:path>
              </a:pathLst>
            </a:custGeom>
            <a:solidFill>
              <a:srgbClr val="8CC7B2"/>
            </a:solidFill>
          </p:spPr>
        </p:sp>
        <p:sp>
          <p:nvSpPr>
            <p:cNvPr name="TextBox 24" id="24"/>
            <p:cNvSpPr txBox="true"/>
            <p:nvPr/>
          </p:nvSpPr>
          <p:spPr>
            <a:xfrm>
              <a:off x="0" y="-38100"/>
              <a:ext cx="2369509" cy="3239512"/>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9600657" y="2175555"/>
            <a:ext cx="5030190" cy="3655345"/>
          </a:xfrm>
          <a:custGeom>
            <a:avLst/>
            <a:gdLst/>
            <a:ahLst/>
            <a:cxnLst/>
            <a:rect r="r" b="b" t="t" l="l"/>
            <a:pathLst>
              <a:path h="3655345" w="5030190">
                <a:moveTo>
                  <a:pt x="0" y="0"/>
                </a:moveTo>
                <a:lnTo>
                  <a:pt x="5030190" y="0"/>
                </a:lnTo>
                <a:lnTo>
                  <a:pt x="5030190" y="3655345"/>
                </a:lnTo>
                <a:lnTo>
                  <a:pt x="0" y="3655345"/>
                </a:lnTo>
                <a:lnTo>
                  <a:pt x="0" y="0"/>
                </a:lnTo>
                <a:close/>
              </a:path>
            </a:pathLst>
          </a:custGeom>
          <a:blipFill>
            <a:blip r:embed="rId8"/>
            <a:stretch>
              <a:fillRect l="0" t="-486" r="0" b="-486"/>
            </a:stretch>
          </a:blipFill>
        </p:spPr>
      </p:sp>
      <p:sp>
        <p:nvSpPr>
          <p:cNvPr name="Freeform 26" id="26"/>
          <p:cNvSpPr/>
          <p:nvPr/>
        </p:nvSpPr>
        <p:spPr>
          <a:xfrm flipH="false" flipV="false" rot="0">
            <a:off x="9600657" y="5830900"/>
            <a:ext cx="5030190" cy="3537152"/>
          </a:xfrm>
          <a:custGeom>
            <a:avLst/>
            <a:gdLst/>
            <a:ahLst/>
            <a:cxnLst/>
            <a:rect r="r" b="b" t="t" l="l"/>
            <a:pathLst>
              <a:path h="3537152" w="5030190">
                <a:moveTo>
                  <a:pt x="0" y="0"/>
                </a:moveTo>
                <a:lnTo>
                  <a:pt x="5030190" y="0"/>
                </a:lnTo>
                <a:lnTo>
                  <a:pt x="5030190" y="3537152"/>
                </a:lnTo>
                <a:lnTo>
                  <a:pt x="0" y="3537152"/>
                </a:lnTo>
                <a:lnTo>
                  <a:pt x="0" y="0"/>
                </a:lnTo>
                <a:close/>
              </a:path>
            </a:pathLst>
          </a:custGeom>
          <a:blipFill>
            <a:blip r:embed="rId9"/>
            <a:stretch>
              <a:fillRect l="0" t="-2173" r="0" b="-2173"/>
            </a:stretch>
          </a:blipFill>
        </p:spPr>
      </p:sp>
      <p:sp>
        <p:nvSpPr>
          <p:cNvPr name="Freeform 27" id="27"/>
          <p:cNvSpPr/>
          <p:nvPr/>
        </p:nvSpPr>
        <p:spPr>
          <a:xfrm flipH="false" flipV="false" rot="0">
            <a:off x="14922704" y="4769235"/>
            <a:ext cx="2882877" cy="2117448"/>
          </a:xfrm>
          <a:custGeom>
            <a:avLst/>
            <a:gdLst/>
            <a:ahLst/>
            <a:cxnLst/>
            <a:rect r="r" b="b" t="t" l="l"/>
            <a:pathLst>
              <a:path h="2117448" w="2882877">
                <a:moveTo>
                  <a:pt x="0" y="0"/>
                </a:moveTo>
                <a:lnTo>
                  <a:pt x="2882877" y="0"/>
                </a:lnTo>
                <a:lnTo>
                  <a:pt x="2882877" y="2117449"/>
                </a:lnTo>
                <a:lnTo>
                  <a:pt x="0" y="2117449"/>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grpSp>
        <p:nvGrpSpPr>
          <p:cNvPr name="Group 7" id="7"/>
          <p:cNvGrpSpPr/>
          <p:nvPr/>
        </p:nvGrpSpPr>
        <p:grpSpPr>
          <a:xfrm rot="0">
            <a:off x="0" y="0"/>
            <a:ext cx="18288000" cy="1024007"/>
            <a:chOff x="0" y="0"/>
            <a:chExt cx="4816593" cy="269697"/>
          </a:xfrm>
        </p:grpSpPr>
        <p:sp>
          <p:nvSpPr>
            <p:cNvPr name="Freeform 8" id="8"/>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9" id="9"/>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24451" y="909877"/>
            <a:ext cx="7008761" cy="5019332"/>
            <a:chOff x="0" y="0"/>
            <a:chExt cx="2185677" cy="1565275"/>
          </a:xfrm>
        </p:grpSpPr>
        <p:sp>
          <p:nvSpPr>
            <p:cNvPr name="Freeform 11" id="11"/>
            <p:cNvSpPr/>
            <p:nvPr/>
          </p:nvSpPr>
          <p:spPr>
            <a:xfrm flipH="false" flipV="false" rot="0">
              <a:off x="0" y="0"/>
              <a:ext cx="2185676" cy="1565275"/>
            </a:xfrm>
            <a:custGeom>
              <a:avLst/>
              <a:gdLst/>
              <a:ahLst/>
              <a:cxnLst/>
              <a:rect r="r" b="b" t="t" l="l"/>
              <a:pathLst>
                <a:path h="1565275" w="2185676">
                  <a:moveTo>
                    <a:pt x="56335" y="0"/>
                  </a:moveTo>
                  <a:lnTo>
                    <a:pt x="2129342" y="0"/>
                  </a:lnTo>
                  <a:cubicBezTo>
                    <a:pt x="2160455" y="0"/>
                    <a:pt x="2185676" y="25222"/>
                    <a:pt x="2185676" y="56335"/>
                  </a:cubicBezTo>
                  <a:lnTo>
                    <a:pt x="2185676" y="1508940"/>
                  </a:lnTo>
                  <a:cubicBezTo>
                    <a:pt x="2185676" y="1523881"/>
                    <a:pt x="2179741" y="1538210"/>
                    <a:pt x="2169176" y="1548775"/>
                  </a:cubicBezTo>
                  <a:cubicBezTo>
                    <a:pt x="2158611" y="1559340"/>
                    <a:pt x="2144282" y="1565275"/>
                    <a:pt x="2129342" y="1565275"/>
                  </a:cubicBezTo>
                  <a:lnTo>
                    <a:pt x="56335" y="1565275"/>
                  </a:lnTo>
                  <a:cubicBezTo>
                    <a:pt x="41394" y="1565275"/>
                    <a:pt x="27065" y="1559340"/>
                    <a:pt x="16500" y="1548775"/>
                  </a:cubicBezTo>
                  <a:cubicBezTo>
                    <a:pt x="5935" y="1538210"/>
                    <a:pt x="0" y="1523881"/>
                    <a:pt x="0" y="1508940"/>
                  </a:cubicBezTo>
                  <a:lnTo>
                    <a:pt x="0" y="56335"/>
                  </a:lnTo>
                  <a:cubicBezTo>
                    <a:pt x="0" y="41394"/>
                    <a:pt x="5935" y="27065"/>
                    <a:pt x="16500" y="16500"/>
                  </a:cubicBezTo>
                  <a:cubicBezTo>
                    <a:pt x="27065" y="5935"/>
                    <a:pt x="41394" y="0"/>
                    <a:pt x="56335" y="0"/>
                  </a:cubicBezTo>
                  <a:close/>
                </a:path>
              </a:pathLst>
            </a:custGeom>
            <a:solidFill>
              <a:srgbClr val="8CC7B2"/>
            </a:solidFill>
          </p:spPr>
        </p:sp>
        <p:sp>
          <p:nvSpPr>
            <p:cNvPr name="TextBox 12" id="12"/>
            <p:cNvSpPr txBox="true"/>
            <p:nvPr/>
          </p:nvSpPr>
          <p:spPr>
            <a:xfrm>
              <a:off x="0" y="-38100"/>
              <a:ext cx="2185677" cy="160337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703770" y="1046068"/>
            <a:ext cx="6655048" cy="4883141"/>
          </a:xfrm>
          <a:custGeom>
            <a:avLst/>
            <a:gdLst/>
            <a:ahLst/>
            <a:cxnLst/>
            <a:rect r="r" b="b" t="t" l="l"/>
            <a:pathLst>
              <a:path h="4883141" w="6655048">
                <a:moveTo>
                  <a:pt x="0" y="0"/>
                </a:moveTo>
                <a:lnTo>
                  <a:pt x="6655048" y="0"/>
                </a:lnTo>
                <a:lnTo>
                  <a:pt x="6655048" y="4883142"/>
                </a:lnTo>
                <a:lnTo>
                  <a:pt x="0" y="4883142"/>
                </a:lnTo>
                <a:lnTo>
                  <a:pt x="0" y="0"/>
                </a:lnTo>
                <a:close/>
              </a:path>
            </a:pathLst>
          </a:custGeom>
          <a:blipFill>
            <a:blip r:embed="rId4"/>
            <a:stretch>
              <a:fillRect l="0" t="0" r="0" b="0"/>
            </a:stretch>
          </a:blipFill>
        </p:spPr>
      </p:sp>
      <p:sp>
        <p:nvSpPr>
          <p:cNvPr name="Freeform 14" id="14"/>
          <p:cNvSpPr/>
          <p:nvPr/>
        </p:nvSpPr>
        <p:spPr>
          <a:xfrm flipH="false" flipV="false" rot="0">
            <a:off x="1703770" y="6065401"/>
            <a:ext cx="3464721" cy="3865702"/>
          </a:xfrm>
          <a:custGeom>
            <a:avLst/>
            <a:gdLst/>
            <a:ahLst/>
            <a:cxnLst/>
            <a:rect r="r" b="b" t="t" l="l"/>
            <a:pathLst>
              <a:path h="3865702" w="3464721">
                <a:moveTo>
                  <a:pt x="0" y="0"/>
                </a:moveTo>
                <a:lnTo>
                  <a:pt x="3464721" y="0"/>
                </a:lnTo>
                <a:lnTo>
                  <a:pt x="3464721" y="3865701"/>
                </a:lnTo>
                <a:lnTo>
                  <a:pt x="0" y="3865701"/>
                </a:lnTo>
                <a:lnTo>
                  <a:pt x="0" y="0"/>
                </a:lnTo>
                <a:close/>
              </a:path>
            </a:pathLst>
          </a:custGeom>
          <a:blipFill>
            <a:blip r:embed="rId5"/>
            <a:stretch>
              <a:fillRect l="0" t="0" r="0" b="0"/>
            </a:stretch>
          </a:blipFill>
        </p:spPr>
      </p:sp>
      <p:sp>
        <p:nvSpPr>
          <p:cNvPr name="Freeform 15" id="15"/>
          <p:cNvSpPr/>
          <p:nvPr/>
        </p:nvSpPr>
        <p:spPr>
          <a:xfrm flipH="false" flipV="false" rot="0">
            <a:off x="5168491" y="6065401"/>
            <a:ext cx="3464721" cy="3865702"/>
          </a:xfrm>
          <a:custGeom>
            <a:avLst/>
            <a:gdLst/>
            <a:ahLst/>
            <a:cxnLst/>
            <a:rect r="r" b="b" t="t" l="l"/>
            <a:pathLst>
              <a:path h="3865702" w="3464721">
                <a:moveTo>
                  <a:pt x="0" y="0"/>
                </a:moveTo>
                <a:lnTo>
                  <a:pt x="3464721" y="0"/>
                </a:lnTo>
                <a:lnTo>
                  <a:pt x="3464721" y="3865701"/>
                </a:lnTo>
                <a:lnTo>
                  <a:pt x="0" y="3865701"/>
                </a:lnTo>
                <a:lnTo>
                  <a:pt x="0" y="0"/>
                </a:lnTo>
                <a:close/>
              </a:path>
            </a:pathLst>
          </a:custGeom>
          <a:blipFill>
            <a:blip r:embed="rId6"/>
            <a:stretch>
              <a:fillRect l="0" t="0" r="0" b="0"/>
            </a:stretch>
          </a:blipFill>
        </p:spPr>
      </p:sp>
      <p:grpSp>
        <p:nvGrpSpPr>
          <p:cNvPr name="Group 16" id="16"/>
          <p:cNvGrpSpPr/>
          <p:nvPr/>
        </p:nvGrpSpPr>
        <p:grpSpPr>
          <a:xfrm rot="0">
            <a:off x="10297122" y="5539134"/>
            <a:ext cx="6301087" cy="4589987"/>
            <a:chOff x="0" y="0"/>
            <a:chExt cx="2148793" cy="1565275"/>
          </a:xfrm>
        </p:grpSpPr>
        <p:sp>
          <p:nvSpPr>
            <p:cNvPr name="Freeform 17" id="17"/>
            <p:cNvSpPr/>
            <p:nvPr/>
          </p:nvSpPr>
          <p:spPr>
            <a:xfrm flipH="false" flipV="false" rot="0">
              <a:off x="0" y="0"/>
              <a:ext cx="2148793" cy="1565275"/>
            </a:xfrm>
            <a:custGeom>
              <a:avLst/>
              <a:gdLst/>
              <a:ahLst/>
              <a:cxnLst/>
              <a:rect r="r" b="b" t="t" l="l"/>
              <a:pathLst>
                <a:path h="1565275" w="2148793">
                  <a:moveTo>
                    <a:pt x="62662" y="0"/>
                  </a:moveTo>
                  <a:lnTo>
                    <a:pt x="2086131" y="0"/>
                  </a:lnTo>
                  <a:cubicBezTo>
                    <a:pt x="2120738" y="0"/>
                    <a:pt x="2148793" y="28055"/>
                    <a:pt x="2148793" y="62662"/>
                  </a:cubicBezTo>
                  <a:lnTo>
                    <a:pt x="2148793" y="1502613"/>
                  </a:lnTo>
                  <a:cubicBezTo>
                    <a:pt x="2148793" y="1537220"/>
                    <a:pt x="2120738" y="1565275"/>
                    <a:pt x="2086131" y="1565275"/>
                  </a:cubicBezTo>
                  <a:lnTo>
                    <a:pt x="62662" y="1565275"/>
                  </a:lnTo>
                  <a:cubicBezTo>
                    <a:pt x="28055" y="1565275"/>
                    <a:pt x="0" y="1537220"/>
                    <a:pt x="0" y="1502613"/>
                  </a:cubicBezTo>
                  <a:lnTo>
                    <a:pt x="0" y="62662"/>
                  </a:lnTo>
                  <a:cubicBezTo>
                    <a:pt x="0" y="28055"/>
                    <a:pt x="28055" y="0"/>
                    <a:pt x="62662" y="0"/>
                  </a:cubicBezTo>
                  <a:close/>
                </a:path>
              </a:pathLst>
            </a:custGeom>
            <a:solidFill>
              <a:srgbClr val="8CC7B2"/>
            </a:solidFill>
          </p:spPr>
        </p:sp>
        <p:sp>
          <p:nvSpPr>
            <p:cNvPr name="TextBox 18" id="18"/>
            <p:cNvSpPr txBox="true"/>
            <p:nvPr/>
          </p:nvSpPr>
          <p:spPr>
            <a:xfrm>
              <a:off x="0" y="-38100"/>
              <a:ext cx="2148793" cy="160337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323537" y="949147"/>
            <a:ext cx="6279825" cy="4589987"/>
            <a:chOff x="0" y="0"/>
            <a:chExt cx="2141542" cy="1565275"/>
          </a:xfrm>
        </p:grpSpPr>
        <p:sp>
          <p:nvSpPr>
            <p:cNvPr name="Freeform 20" id="20"/>
            <p:cNvSpPr/>
            <p:nvPr/>
          </p:nvSpPr>
          <p:spPr>
            <a:xfrm flipH="false" flipV="false" rot="0">
              <a:off x="0" y="0"/>
              <a:ext cx="2141542" cy="1565275"/>
            </a:xfrm>
            <a:custGeom>
              <a:avLst/>
              <a:gdLst/>
              <a:ahLst/>
              <a:cxnLst/>
              <a:rect r="r" b="b" t="t" l="l"/>
              <a:pathLst>
                <a:path h="1565275" w="2141542">
                  <a:moveTo>
                    <a:pt x="62874" y="0"/>
                  </a:moveTo>
                  <a:lnTo>
                    <a:pt x="2078668" y="0"/>
                  </a:lnTo>
                  <a:cubicBezTo>
                    <a:pt x="2113393" y="0"/>
                    <a:pt x="2141542" y="28150"/>
                    <a:pt x="2141542" y="62874"/>
                  </a:cubicBezTo>
                  <a:lnTo>
                    <a:pt x="2141542" y="1502401"/>
                  </a:lnTo>
                  <a:cubicBezTo>
                    <a:pt x="2141542" y="1537125"/>
                    <a:pt x="2113393" y="1565275"/>
                    <a:pt x="2078668" y="1565275"/>
                  </a:cubicBezTo>
                  <a:lnTo>
                    <a:pt x="62874" y="1565275"/>
                  </a:lnTo>
                  <a:cubicBezTo>
                    <a:pt x="28150" y="1565275"/>
                    <a:pt x="0" y="1537125"/>
                    <a:pt x="0" y="1502401"/>
                  </a:cubicBezTo>
                  <a:lnTo>
                    <a:pt x="0" y="62874"/>
                  </a:lnTo>
                  <a:cubicBezTo>
                    <a:pt x="0" y="28150"/>
                    <a:pt x="28150" y="0"/>
                    <a:pt x="62874" y="0"/>
                  </a:cubicBezTo>
                  <a:close/>
                </a:path>
              </a:pathLst>
            </a:custGeom>
            <a:solidFill>
              <a:srgbClr val="8CC7B2"/>
            </a:solidFill>
          </p:spPr>
        </p:sp>
        <p:sp>
          <p:nvSpPr>
            <p:cNvPr name="TextBox 21" id="21"/>
            <p:cNvSpPr txBox="true"/>
            <p:nvPr/>
          </p:nvSpPr>
          <p:spPr>
            <a:xfrm>
              <a:off x="0" y="-38100"/>
              <a:ext cx="2141542" cy="160337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0461702" y="1073688"/>
            <a:ext cx="5971927" cy="4381901"/>
          </a:xfrm>
          <a:custGeom>
            <a:avLst/>
            <a:gdLst/>
            <a:ahLst/>
            <a:cxnLst/>
            <a:rect r="r" b="b" t="t" l="l"/>
            <a:pathLst>
              <a:path h="4381901" w="5971927">
                <a:moveTo>
                  <a:pt x="0" y="0"/>
                </a:moveTo>
                <a:lnTo>
                  <a:pt x="5971927" y="0"/>
                </a:lnTo>
                <a:lnTo>
                  <a:pt x="5971927" y="4381901"/>
                </a:lnTo>
                <a:lnTo>
                  <a:pt x="0" y="4381901"/>
                </a:lnTo>
                <a:lnTo>
                  <a:pt x="0" y="0"/>
                </a:lnTo>
                <a:close/>
              </a:path>
            </a:pathLst>
          </a:custGeom>
          <a:blipFill>
            <a:blip r:embed="rId7"/>
            <a:stretch>
              <a:fillRect l="0" t="0" r="0" b="0"/>
            </a:stretch>
          </a:blipFill>
        </p:spPr>
      </p:sp>
      <p:sp>
        <p:nvSpPr>
          <p:cNvPr name="Freeform 23" id="23"/>
          <p:cNvSpPr/>
          <p:nvPr/>
        </p:nvSpPr>
        <p:spPr>
          <a:xfrm flipH="false" flipV="false" rot="0">
            <a:off x="10456550" y="5663675"/>
            <a:ext cx="5971927" cy="4381901"/>
          </a:xfrm>
          <a:custGeom>
            <a:avLst/>
            <a:gdLst/>
            <a:ahLst/>
            <a:cxnLst/>
            <a:rect r="r" b="b" t="t" l="l"/>
            <a:pathLst>
              <a:path h="4381901" w="5971927">
                <a:moveTo>
                  <a:pt x="0" y="0"/>
                </a:moveTo>
                <a:lnTo>
                  <a:pt x="5971926" y="0"/>
                </a:lnTo>
                <a:lnTo>
                  <a:pt x="5971926" y="4381901"/>
                </a:lnTo>
                <a:lnTo>
                  <a:pt x="0" y="4381901"/>
                </a:lnTo>
                <a:lnTo>
                  <a:pt x="0" y="0"/>
                </a:lnTo>
                <a:close/>
              </a:path>
            </a:pathLst>
          </a:custGeom>
          <a:blipFill>
            <a:blip r:embed="rId8"/>
            <a:stretch>
              <a:fillRect l="0" t="0" r="0" b="0"/>
            </a:stretch>
          </a:blipFill>
        </p:spPr>
      </p:sp>
      <p:sp>
        <p:nvSpPr>
          <p:cNvPr name="TextBox 24" id="24"/>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grpSp>
        <p:nvGrpSpPr>
          <p:cNvPr name="Group 7" id="7"/>
          <p:cNvGrpSpPr/>
          <p:nvPr/>
        </p:nvGrpSpPr>
        <p:grpSpPr>
          <a:xfrm rot="0">
            <a:off x="0" y="0"/>
            <a:ext cx="18288000" cy="1024007"/>
            <a:chOff x="0" y="0"/>
            <a:chExt cx="4816593" cy="269697"/>
          </a:xfrm>
        </p:grpSpPr>
        <p:sp>
          <p:nvSpPr>
            <p:cNvPr name="Freeform 8" id="8"/>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9" id="9"/>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257196" y="2458692"/>
            <a:ext cx="8002104" cy="5369615"/>
            <a:chOff x="0" y="0"/>
            <a:chExt cx="2909893" cy="1952612"/>
          </a:xfrm>
        </p:grpSpPr>
        <p:sp>
          <p:nvSpPr>
            <p:cNvPr name="Freeform 11" id="11"/>
            <p:cNvSpPr/>
            <p:nvPr/>
          </p:nvSpPr>
          <p:spPr>
            <a:xfrm flipH="false" flipV="false" rot="0">
              <a:off x="0" y="0"/>
              <a:ext cx="2909893" cy="1952612"/>
            </a:xfrm>
            <a:custGeom>
              <a:avLst/>
              <a:gdLst/>
              <a:ahLst/>
              <a:cxnLst/>
              <a:rect r="r" b="b" t="t" l="l"/>
              <a:pathLst>
                <a:path h="1952612" w="2909893">
                  <a:moveTo>
                    <a:pt x="49342" y="0"/>
                  </a:moveTo>
                  <a:lnTo>
                    <a:pt x="2860551" y="0"/>
                  </a:lnTo>
                  <a:cubicBezTo>
                    <a:pt x="2887801" y="0"/>
                    <a:pt x="2909893" y="22091"/>
                    <a:pt x="2909893" y="49342"/>
                  </a:cubicBezTo>
                  <a:lnTo>
                    <a:pt x="2909893" y="1903270"/>
                  </a:lnTo>
                  <a:cubicBezTo>
                    <a:pt x="2909893" y="1930521"/>
                    <a:pt x="2887801" y="1952612"/>
                    <a:pt x="2860551" y="1952612"/>
                  </a:cubicBezTo>
                  <a:lnTo>
                    <a:pt x="49342" y="1952612"/>
                  </a:lnTo>
                  <a:cubicBezTo>
                    <a:pt x="36256" y="1952612"/>
                    <a:pt x="23705" y="1947413"/>
                    <a:pt x="14452" y="1938160"/>
                  </a:cubicBezTo>
                  <a:cubicBezTo>
                    <a:pt x="5198" y="1928906"/>
                    <a:pt x="0" y="1916356"/>
                    <a:pt x="0" y="1903270"/>
                  </a:cubicBezTo>
                  <a:lnTo>
                    <a:pt x="0" y="49342"/>
                  </a:lnTo>
                  <a:cubicBezTo>
                    <a:pt x="0" y="22091"/>
                    <a:pt x="22091" y="0"/>
                    <a:pt x="49342" y="0"/>
                  </a:cubicBezTo>
                  <a:close/>
                </a:path>
              </a:pathLst>
            </a:custGeom>
            <a:solidFill>
              <a:srgbClr val="8CC7B2"/>
            </a:solidFill>
          </p:spPr>
        </p:sp>
        <p:sp>
          <p:nvSpPr>
            <p:cNvPr name="TextBox 12" id="12"/>
            <p:cNvSpPr txBox="true"/>
            <p:nvPr/>
          </p:nvSpPr>
          <p:spPr>
            <a:xfrm>
              <a:off x="0" y="-38100"/>
              <a:ext cx="2909893" cy="199071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310599" y="5501723"/>
            <a:ext cx="6483415" cy="4759893"/>
            <a:chOff x="0" y="0"/>
            <a:chExt cx="2169309" cy="1592630"/>
          </a:xfrm>
        </p:grpSpPr>
        <p:sp>
          <p:nvSpPr>
            <p:cNvPr name="Freeform 14" id="14"/>
            <p:cNvSpPr/>
            <p:nvPr/>
          </p:nvSpPr>
          <p:spPr>
            <a:xfrm flipH="false" flipV="false" rot="0">
              <a:off x="0" y="0"/>
              <a:ext cx="2169309" cy="1592630"/>
            </a:xfrm>
            <a:custGeom>
              <a:avLst/>
              <a:gdLst/>
              <a:ahLst/>
              <a:cxnLst/>
              <a:rect r="r" b="b" t="t" l="l"/>
              <a:pathLst>
                <a:path h="1592630" w="2169309">
                  <a:moveTo>
                    <a:pt x="60900" y="0"/>
                  </a:moveTo>
                  <a:lnTo>
                    <a:pt x="2108409" y="0"/>
                  </a:lnTo>
                  <a:cubicBezTo>
                    <a:pt x="2124561" y="0"/>
                    <a:pt x="2140051" y="6416"/>
                    <a:pt x="2151472" y="17837"/>
                  </a:cubicBezTo>
                  <a:cubicBezTo>
                    <a:pt x="2162893" y="29258"/>
                    <a:pt x="2169309" y="44748"/>
                    <a:pt x="2169309" y="60900"/>
                  </a:cubicBezTo>
                  <a:lnTo>
                    <a:pt x="2169309" y="1531730"/>
                  </a:lnTo>
                  <a:cubicBezTo>
                    <a:pt x="2169309" y="1547881"/>
                    <a:pt x="2162893" y="1563372"/>
                    <a:pt x="2151472" y="1574792"/>
                  </a:cubicBezTo>
                  <a:cubicBezTo>
                    <a:pt x="2140051" y="1586213"/>
                    <a:pt x="2124561" y="1592630"/>
                    <a:pt x="2108409" y="1592630"/>
                  </a:cubicBezTo>
                  <a:lnTo>
                    <a:pt x="60900" y="1592630"/>
                  </a:lnTo>
                  <a:cubicBezTo>
                    <a:pt x="44748" y="1592630"/>
                    <a:pt x="29258" y="1586213"/>
                    <a:pt x="17837" y="1574792"/>
                  </a:cubicBezTo>
                  <a:cubicBezTo>
                    <a:pt x="6416" y="1563372"/>
                    <a:pt x="0" y="1547881"/>
                    <a:pt x="0" y="1531730"/>
                  </a:cubicBezTo>
                  <a:lnTo>
                    <a:pt x="0" y="60900"/>
                  </a:lnTo>
                  <a:cubicBezTo>
                    <a:pt x="0" y="44748"/>
                    <a:pt x="6416" y="29258"/>
                    <a:pt x="17837" y="17837"/>
                  </a:cubicBezTo>
                  <a:cubicBezTo>
                    <a:pt x="29258" y="6416"/>
                    <a:pt x="44748" y="0"/>
                    <a:pt x="60900" y="0"/>
                  </a:cubicBezTo>
                  <a:close/>
                </a:path>
              </a:pathLst>
            </a:custGeom>
            <a:solidFill>
              <a:srgbClr val="8CC7B2"/>
            </a:solidFill>
          </p:spPr>
        </p:sp>
        <p:sp>
          <p:nvSpPr>
            <p:cNvPr name="TextBox 15" id="15"/>
            <p:cNvSpPr txBox="true"/>
            <p:nvPr/>
          </p:nvSpPr>
          <p:spPr>
            <a:xfrm>
              <a:off x="0" y="-38100"/>
              <a:ext cx="2169309" cy="163073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2310599" y="1024007"/>
            <a:ext cx="6483415" cy="4396097"/>
            <a:chOff x="0" y="0"/>
            <a:chExt cx="2357635" cy="1598601"/>
          </a:xfrm>
        </p:grpSpPr>
        <p:sp>
          <p:nvSpPr>
            <p:cNvPr name="Freeform 17" id="17"/>
            <p:cNvSpPr/>
            <p:nvPr/>
          </p:nvSpPr>
          <p:spPr>
            <a:xfrm flipH="false" flipV="false" rot="0">
              <a:off x="0" y="0"/>
              <a:ext cx="2357635" cy="1598601"/>
            </a:xfrm>
            <a:custGeom>
              <a:avLst/>
              <a:gdLst/>
              <a:ahLst/>
              <a:cxnLst/>
              <a:rect r="r" b="b" t="t" l="l"/>
              <a:pathLst>
                <a:path h="1598601" w="2357635">
                  <a:moveTo>
                    <a:pt x="60900" y="0"/>
                  </a:moveTo>
                  <a:lnTo>
                    <a:pt x="2296735" y="0"/>
                  </a:lnTo>
                  <a:cubicBezTo>
                    <a:pt x="2330369" y="0"/>
                    <a:pt x="2357635" y="27266"/>
                    <a:pt x="2357635" y="60900"/>
                  </a:cubicBezTo>
                  <a:lnTo>
                    <a:pt x="2357635" y="1537701"/>
                  </a:lnTo>
                  <a:cubicBezTo>
                    <a:pt x="2357635" y="1553853"/>
                    <a:pt x="2351219" y="1569343"/>
                    <a:pt x="2339798" y="1580764"/>
                  </a:cubicBezTo>
                  <a:cubicBezTo>
                    <a:pt x="2328377" y="1592185"/>
                    <a:pt x="2312887" y="1598601"/>
                    <a:pt x="2296735" y="1598601"/>
                  </a:cubicBezTo>
                  <a:lnTo>
                    <a:pt x="60900" y="1598601"/>
                  </a:lnTo>
                  <a:cubicBezTo>
                    <a:pt x="44748" y="1598601"/>
                    <a:pt x="29258" y="1592185"/>
                    <a:pt x="17837" y="1580764"/>
                  </a:cubicBezTo>
                  <a:cubicBezTo>
                    <a:pt x="6416" y="1569343"/>
                    <a:pt x="0" y="1553853"/>
                    <a:pt x="0" y="1537701"/>
                  </a:cubicBezTo>
                  <a:lnTo>
                    <a:pt x="0" y="60900"/>
                  </a:lnTo>
                  <a:cubicBezTo>
                    <a:pt x="0" y="44748"/>
                    <a:pt x="6416" y="29258"/>
                    <a:pt x="17837" y="17837"/>
                  </a:cubicBezTo>
                  <a:cubicBezTo>
                    <a:pt x="29258" y="6416"/>
                    <a:pt x="44748" y="0"/>
                    <a:pt x="60900" y="0"/>
                  </a:cubicBezTo>
                  <a:close/>
                </a:path>
              </a:pathLst>
            </a:custGeom>
            <a:solidFill>
              <a:srgbClr val="8CC7B2"/>
            </a:solidFill>
          </p:spPr>
        </p:sp>
        <p:sp>
          <p:nvSpPr>
            <p:cNvPr name="TextBox 18" id="18"/>
            <p:cNvSpPr txBox="true"/>
            <p:nvPr/>
          </p:nvSpPr>
          <p:spPr>
            <a:xfrm>
              <a:off x="0" y="-38100"/>
              <a:ext cx="2357635" cy="1636701"/>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2538411" y="1024007"/>
            <a:ext cx="5991273" cy="4396097"/>
          </a:xfrm>
          <a:custGeom>
            <a:avLst/>
            <a:gdLst/>
            <a:ahLst/>
            <a:cxnLst/>
            <a:rect r="r" b="b" t="t" l="l"/>
            <a:pathLst>
              <a:path h="4396097" w="5991273">
                <a:moveTo>
                  <a:pt x="0" y="0"/>
                </a:moveTo>
                <a:lnTo>
                  <a:pt x="5991273" y="0"/>
                </a:lnTo>
                <a:lnTo>
                  <a:pt x="5991273" y="4396097"/>
                </a:lnTo>
                <a:lnTo>
                  <a:pt x="0" y="4396097"/>
                </a:lnTo>
                <a:lnTo>
                  <a:pt x="0" y="0"/>
                </a:lnTo>
                <a:close/>
              </a:path>
            </a:pathLst>
          </a:custGeom>
          <a:blipFill>
            <a:blip r:embed="rId4"/>
            <a:stretch>
              <a:fillRect l="0" t="0" r="0" b="0"/>
            </a:stretch>
          </a:blipFill>
        </p:spPr>
      </p:sp>
      <p:sp>
        <p:nvSpPr>
          <p:cNvPr name="Freeform 20" id="20"/>
          <p:cNvSpPr/>
          <p:nvPr/>
        </p:nvSpPr>
        <p:spPr>
          <a:xfrm flipH="false" flipV="false" rot="0">
            <a:off x="2474796" y="5686918"/>
            <a:ext cx="6093707" cy="4471257"/>
          </a:xfrm>
          <a:custGeom>
            <a:avLst/>
            <a:gdLst/>
            <a:ahLst/>
            <a:cxnLst/>
            <a:rect r="r" b="b" t="t" l="l"/>
            <a:pathLst>
              <a:path h="4471257" w="6093707">
                <a:moveTo>
                  <a:pt x="0" y="0"/>
                </a:moveTo>
                <a:lnTo>
                  <a:pt x="6093706" y="0"/>
                </a:lnTo>
                <a:lnTo>
                  <a:pt x="6093706" y="4471257"/>
                </a:lnTo>
                <a:lnTo>
                  <a:pt x="0" y="4471257"/>
                </a:lnTo>
                <a:lnTo>
                  <a:pt x="0" y="0"/>
                </a:lnTo>
                <a:close/>
              </a:path>
            </a:pathLst>
          </a:custGeom>
          <a:blipFill>
            <a:blip r:embed="rId5"/>
            <a:stretch>
              <a:fillRect l="0" t="0" r="0" b="0"/>
            </a:stretch>
          </a:blipFill>
        </p:spPr>
      </p:sp>
      <p:sp>
        <p:nvSpPr>
          <p:cNvPr name="Freeform 21" id="21"/>
          <p:cNvSpPr/>
          <p:nvPr/>
        </p:nvSpPr>
        <p:spPr>
          <a:xfrm flipH="false" flipV="false" rot="0">
            <a:off x="9769036" y="2485545"/>
            <a:ext cx="7281448" cy="5342763"/>
          </a:xfrm>
          <a:custGeom>
            <a:avLst/>
            <a:gdLst/>
            <a:ahLst/>
            <a:cxnLst/>
            <a:rect r="r" b="b" t="t" l="l"/>
            <a:pathLst>
              <a:path h="5342763" w="7281448">
                <a:moveTo>
                  <a:pt x="0" y="0"/>
                </a:moveTo>
                <a:lnTo>
                  <a:pt x="7281448" y="0"/>
                </a:lnTo>
                <a:lnTo>
                  <a:pt x="7281448" y="5342763"/>
                </a:lnTo>
                <a:lnTo>
                  <a:pt x="0" y="5342763"/>
                </a:lnTo>
                <a:lnTo>
                  <a:pt x="0" y="0"/>
                </a:lnTo>
                <a:close/>
              </a:path>
            </a:pathLst>
          </a:custGeom>
          <a:blipFill>
            <a:blip r:embed="rId6"/>
            <a:stretch>
              <a:fillRect l="0" t="0" r="0" b="0"/>
            </a:stretch>
          </a:blipFill>
        </p:spPr>
      </p:sp>
      <p:sp>
        <p:nvSpPr>
          <p:cNvPr name="TextBox 22" id="22"/>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8300"/>
            <a:ext cx="672802" cy="6728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92022" y="2747862"/>
            <a:ext cx="3016327" cy="78070"/>
            <a:chOff x="0" y="0"/>
            <a:chExt cx="794424" cy="20562"/>
          </a:xfrm>
        </p:grpSpPr>
        <p:sp>
          <p:nvSpPr>
            <p:cNvPr name="Freeform 7" id="7"/>
            <p:cNvSpPr/>
            <p:nvPr/>
          </p:nvSpPr>
          <p:spPr>
            <a:xfrm flipH="false" flipV="false" rot="0">
              <a:off x="0" y="0"/>
              <a:ext cx="794424" cy="20562"/>
            </a:xfrm>
            <a:custGeom>
              <a:avLst/>
              <a:gdLst/>
              <a:ahLst/>
              <a:cxnLst/>
              <a:rect r="r" b="b" t="t" l="l"/>
              <a:pathLst>
                <a:path h="20562" w="794424">
                  <a:moveTo>
                    <a:pt x="10281" y="0"/>
                  </a:moveTo>
                  <a:lnTo>
                    <a:pt x="784143" y="0"/>
                  </a:lnTo>
                  <a:cubicBezTo>
                    <a:pt x="789821" y="0"/>
                    <a:pt x="794424" y="4603"/>
                    <a:pt x="794424" y="10281"/>
                  </a:cubicBezTo>
                  <a:lnTo>
                    <a:pt x="794424" y="10281"/>
                  </a:lnTo>
                  <a:cubicBezTo>
                    <a:pt x="794424" y="13007"/>
                    <a:pt x="793340" y="15622"/>
                    <a:pt x="791412" y="17550"/>
                  </a:cubicBezTo>
                  <a:cubicBezTo>
                    <a:pt x="789484" y="19479"/>
                    <a:pt x="786869" y="20562"/>
                    <a:pt x="784143"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8" id="8"/>
            <p:cNvSpPr txBox="true"/>
            <p:nvPr/>
          </p:nvSpPr>
          <p:spPr>
            <a:xfrm>
              <a:off x="0" y="-38100"/>
              <a:ext cx="794424" cy="5866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grpSp>
        <p:nvGrpSpPr>
          <p:cNvPr name="Group 10" id="10"/>
          <p:cNvGrpSpPr/>
          <p:nvPr/>
        </p:nvGrpSpPr>
        <p:grpSpPr>
          <a:xfrm rot="0">
            <a:off x="0" y="0"/>
            <a:ext cx="18288000" cy="1024007"/>
            <a:chOff x="0" y="0"/>
            <a:chExt cx="4816593" cy="269697"/>
          </a:xfrm>
        </p:grpSpPr>
        <p:sp>
          <p:nvSpPr>
            <p:cNvPr name="Freeform 11" id="11"/>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12" id="12"/>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646698" y="3587932"/>
            <a:ext cx="12994604" cy="4840490"/>
          </a:xfrm>
          <a:custGeom>
            <a:avLst/>
            <a:gdLst/>
            <a:ahLst/>
            <a:cxnLst/>
            <a:rect r="r" b="b" t="t" l="l"/>
            <a:pathLst>
              <a:path h="4840490" w="12994604">
                <a:moveTo>
                  <a:pt x="0" y="0"/>
                </a:moveTo>
                <a:lnTo>
                  <a:pt x="12994604" y="0"/>
                </a:lnTo>
                <a:lnTo>
                  <a:pt x="12994604" y="4840490"/>
                </a:lnTo>
                <a:lnTo>
                  <a:pt x="0" y="4840490"/>
                </a:lnTo>
                <a:lnTo>
                  <a:pt x="0" y="0"/>
                </a:lnTo>
                <a:close/>
              </a:path>
            </a:pathLst>
          </a:custGeom>
          <a:blipFill>
            <a:blip r:embed="rId4"/>
            <a:stretch>
              <a:fillRect l="0" t="0" r="0" b="0"/>
            </a:stretch>
          </a:blipFill>
        </p:spPr>
      </p:sp>
      <p:sp>
        <p:nvSpPr>
          <p:cNvPr name="TextBox 14" id="14"/>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03</a:t>
            </a:r>
          </a:p>
        </p:txBody>
      </p:sp>
      <p:sp>
        <p:nvSpPr>
          <p:cNvPr name="TextBox 15" id="15"/>
          <p:cNvSpPr txBox="true"/>
          <p:nvPr/>
        </p:nvSpPr>
        <p:spPr>
          <a:xfrm rot="0">
            <a:off x="553922" y="1631363"/>
            <a:ext cx="7743284"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Méthodologie utilisée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8288000" cy="1024007"/>
            <a:chOff x="0" y="0"/>
            <a:chExt cx="4816593" cy="269697"/>
          </a:xfrm>
        </p:grpSpPr>
        <p:sp>
          <p:nvSpPr>
            <p:cNvPr name="Freeform 4" id="4"/>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5" id="5"/>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grpSp>
        <p:nvGrpSpPr>
          <p:cNvPr name="Group 7" id="7"/>
          <p:cNvGrpSpPr/>
          <p:nvPr/>
        </p:nvGrpSpPr>
        <p:grpSpPr>
          <a:xfrm rot="0">
            <a:off x="342757" y="2638297"/>
            <a:ext cx="2886261" cy="78070"/>
            <a:chOff x="0" y="0"/>
            <a:chExt cx="760168" cy="20562"/>
          </a:xfrm>
        </p:grpSpPr>
        <p:sp>
          <p:nvSpPr>
            <p:cNvPr name="Freeform 8" id="8"/>
            <p:cNvSpPr/>
            <p:nvPr/>
          </p:nvSpPr>
          <p:spPr>
            <a:xfrm flipH="false" flipV="false" rot="0">
              <a:off x="0" y="0"/>
              <a:ext cx="760168" cy="20562"/>
            </a:xfrm>
            <a:custGeom>
              <a:avLst/>
              <a:gdLst/>
              <a:ahLst/>
              <a:cxnLst/>
              <a:rect r="r" b="b" t="t" l="l"/>
              <a:pathLst>
                <a:path h="20562" w="760168">
                  <a:moveTo>
                    <a:pt x="10281" y="0"/>
                  </a:moveTo>
                  <a:lnTo>
                    <a:pt x="749887" y="0"/>
                  </a:lnTo>
                  <a:cubicBezTo>
                    <a:pt x="752613" y="0"/>
                    <a:pt x="755228" y="1083"/>
                    <a:pt x="757156" y="3011"/>
                  </a:cubicBezTo>
                  <a:cubicBezTo>
                    <a:pt x="759084" y="4939"/>
                    <a:pt x="760168" y="7554"/>
                    <a:pt x="760168" y="10281"/>
                  </a:cubicBezTo>
                  <a:lnTo>
                    <a:pt x="760168" y="10281"/>
                  </a:lnTo>
                  <a:cubicBezTo>
                    <a:pt x="760168" y="15959"/>
                    <a:pt x="755565" y="20562"/>
                    <a:pt x="749887"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9" id="9"/>
            <p:cNvSpPr txBox="true"/>
            <p:nvPr/>
          </p:nvSpPr>
          <p:spPr>
            <a:xfrm>
              <a:off x="0" y="-38100"/>
              <a:ext cx="760168" cy="5866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04657" y="1521798"/>
            <a:ext cx="8839343"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Tableau Kanban</a:t>
            </a:r>
          </a:p>
        </p:txBody>
      </p:sp>
      <p:sp>
        <p:nvSpPr>
          <p:cNvPr name="Freeform 11" id="11"/>
          <p:cNvSpPr/>
          <p:nvPr/>
        </p:nvSpPr>
        <p:spPr>
          <a:xfrm flipH="false" flipV="false" rot="0">
            <a:off x="553922" y="2986550"/>
            <a:ext cx="10166221" cy="6722414"/>
          </a:xfrm>
          <a:custGeom>
            <a:avLst/>
            <a:gdLst/>
            <a:ahLst/>
            <a:cxnLst/>
            <a:rect r="r" b="b" t="t" l="l"/>
            <a:pathLst>
              <a:path h="6722414" w="10166221">
                <a:moveTo>
                  <a:pt x="0" y="0"/>
                </a:moveTo>
                <a:lnTo>
                  <a:pt x="10166221" y="0"/>
                </a:lnTo>
                <a:lnTo>
                  <a:pt x="10166221" y="6722414"/>
                </a:lnTo>
                <a:lnTo>
                  <a:pt x="0" y="6722414"/>
                </a:lnTo>
                <a:lnTo>
                  <a:pt x="0" y="0"/>
                </a:lnTo>
                <a:close/>
              </a:path>
            </a:pathLst>
          </a:custGeom>
          <a:blipFill>
            <a:blip r:embed="rId4"/>
            <a:stretch>
              <a:fillRect l="0" t="0" r="0" b="0"/>
            </a:stretch>
          </a:blipFill>
        </p:spPr>
      </p:sp>
      <p:grpSp>
        <p:nvGrpSpPr>
          <p:cNvPr name="Group 12" id="12"/>
          <p:cNvGrpSpPr/>
          <p:nvPr/>
        </p:nvGrpSpPr>
        <p:grpSpPr>
          <a:xfrm rot="0">
            <a:off x="17259300" y="9258300"/>
            <a:ext cx="672802" cy="67280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04</a:t>
            </a:r>
          </a:p>
        </p:txBody>
      </p:sp>
      <p:grpSp>
        <p:nvGrpSpPr>
          <p:cNvPr name="Group 16" id="16"/>
          <p:cNvGrpSpPr/>
          <p:nvPr/>
        </p:nvGrpSpPr>
        <p:grpSpPr>
          <a:xfrm rot="0">
            <a:off x="11815038" y="4561266"/>
            <a:ext cx="5033435" cy="50334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grpSp>
        <p:nvGrpSpPr>
          <p:cNvPr name="Group 18" id="18"/>
          <p:cNvGrpSpPr/>
          <p:nvPr/>
        </p:nvGrpSpPr>
        <p:grpSpPr>
          <a:xfrm rot="0">
            <a:off x="11606277" y="765883"/>
            <a:ext cx="5450957" cy="545095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4E7"/>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815038" y="974644"/>
            <a:ext cx="5033435" cy="503343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304" t="-6849" r="-4407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4E7"/>
        </a:solidFill>
      </p:bgPr>
    </p:bg>
    <p:spTree>
      <p:nvGrpSpPr>
        <p:cNvPr id="1" name=""/>
        <p:cNvGrpSpPr/>
        <p:nvPr/>
      </p:nvGrpSpPr>
      <p:grpSpPr>
        <a:xfrm>
          <a:off x="0" y="0"/>
          <a:ext cx="0" cy="0"/>
          <a:chOff x="0" y="0"/>
          <a:chExt cx="0" cy="0"/>
        </a:xfrm>
      </p:grpSpPr>
      <p:sp>
        <p:nvSpPr>
          <p:cNvPr name="Freeform 2" id="2"/>
          <p:cNvSpPr/>
          <p:nvPr/>
        </p:nvSpPr>
        <p:spPr>
          <a:xfrm flipH="false" flipV="false" rot="0">
            <a:off x="553922" y="442346"/>
            <a:ext cx="309501" cy="309501"/>
          </a:xfrm>
          <a:custGeom>
            <a:avLst/>
            <a:gdLst/>
            <a:ahLst/>
            <a:cxnLst/>
            <a:rect r="r" b="b" t="t" l="l"/>
            <a:pathLst>
              <a:path h="309501" w="309501">
                <a:moveTo>
                  <a:pt x="0" y="0"/>
                </a:moveTo>
                <a:lnTo>
                  <a:pt x="309501" y="0"/>
                </a:lnTo>
                <a:lnTo>
                  <a:pt x="309501" y="309501"/>
                </a:lnTo>
                <a:lnTo>
                  <a:pt x="0" y="309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1090"/>
            <a:ext cx="1550287" cy="346075"/>
          </a:xfrm>
          <a:prstGeom prst="rect">
            <a:avLst/>
          </a:prstGeom>
        </p:spPr>
        <p:txBody>
          <a:bodyPr anchor="t" rtlCol="false" tIns="0" lIns="0" bIns="0" rIns="0">
            <a:spAutoFit/>
          </a:bodyPr>
          <a:lstStyle/>
          <a:p>
            <a:pPr algn="l">
              <a:lnSpc>
                <a:spcPts val="1400"/>
              </a:lnSpc>
            </a:pPr>
            <a:r>
              <a:rPr lang="en-US" sz="1000" b="true">
                <a:solidFill>
                  <a:srgbClr val="1F2020"/>
                </a:solidFill>
                <a:latin typeface="Open Sans Bold"/>
                <a:ea typeface="Open Sans Bold"/>
                <a:cs typeface="Open Sans Bold"/>
                <a:sym typeface="Open Sans Bold"/>
              </a:rPr>
              <a:t>by QWENTA</a:t>
            </a:r>
          </a:p>
          <a:p>
            <a:pPr algn="l">
              <a:lnSpc>
                <a:spcPts val="1400"/>
              </a:lnSpc>
              <a:spcBef>
                <a:spcPct val="0"/>
              </a:spcBef>
            </a:pPr>
          </a:p>
        </p:txBody>
      </p:sp>
      <p:grpSp>
        <p:nvGrpSpPr>
          <p:cNvPr name="Group 4" id="4"/>
          <p:cNvGrpSpPr/>
          <p:nvPr/>
        </p:nvGrpSpPr>
        <p:grpSpPr>
          <a:xfrm rot="0">
            <a:off x="342757" y="2638297"/>
            <a:ext cx="2886261" cy="78070"/>
            <a:chOff x="0" y="0"/>
            <a:chExt cx="760168" cy="20562"/>
          </a:xfrm>
        </p:grpSpPr>
        <p:sp>
          <p:nvSpPr>
            <p:cNvPr name="Freeform 5" id="5"/>
            <p:cNvSpPr/>
            <p:nvPr/>
          </p:nvSpPr>
          <p:spPr>
            <a:xfrm flipH="false" flipV="false" rot="0">
              <a:off x="0" y="0"/>
              <a:ext cx="760168" cy="20562"/>
            </a:xfrm>
            <a:custGeom>
              <a:avLst/>
              <a:gdLst/>
              <a:ahLst/>
              <a:cxnLst/>
              <a:rect r="r" b="b" t="t" l="l"/>
              <a:pathLst>
                <a:path h="20562" w="760168">
                  <a:moveTo>
                    <a:pt x="10281" y="0"/>
                  </a:moveTo>
                  <a:lnTo>
                    <a:pt x="749887" y="0"/>
                  </a:lnTo>
                  <a:cubicBezTo>
                    <a:pt x="752613" y="0"/>
                    <a:pt x="755228" y="1083"/>
                    <a:pt x="757156" y="3011"/>
                  </a:cubicBezTo>
                  <a:cubicBezTo>
                    <a:pt x="759084" y="4939"/>
                    <a:pt x="760168" y="7554"/>
                    <a:pt x="760168" y="10281"/>
                  </a:cubicBezTo>
                  <a:lnTo>
                    <a:pt x="760168" y="10281"/>
                  </a:lnTo>
                  <a:cubicBezTo>
                    <a:pt x="760168" y="15959"/>
                    <a:pt x="755565" y="20562"/>
                    <a:pt x="749887" y="20562"/>
                  </a:cubicBezTo>
                  <a:lnTo>
                    <a:pt x="10281" y="20562"/>
                  </a:lnTo>
                  <a:cubicBezTo>
                    <a:pt x="4603" y="20562"/>
                    <a:pt x="0" y="15959"/>
                    <a:pt x="0" y="10281"/>
                  </a:cubicBezTo>
                  <a:lnTo>
                    <a:pt x="0" y="10281"/>
                  </a:lnTo>
                  <a:cubicBezTo>
                    <a:pt x="0" y="4603"/>
                    <a:pt x="4603" y="0"/>
                    <a:pt x="10281" y="0"/>
                  </a:cubicBezTo>
                  <a:close/>
                </a:path>
              </a:pathLst>
            </a:custGeom>
            <a:solidFill>
              <a:srgbClr val="8CC7B2"/>
            </a:solidFill>
          </p:spPr>
        </p:sp>
        <p:sp>
          <p:nvSpPr>
            <p:cNvPr name="TextBox 6" id="6"/>
            <p:cNvSpPr txBox="true"/>
            <p:nvPr/>
          </p:nvSpPr>
          <p:spPr>
            <a:xfrm>
              <a:off x="0" y="-38100"/>
              <a:ext cx="760168" cy="5866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04657" y="1521798"/>
            <a:ext cx="8839343" cy="984250"/>
          </a:xfrm>
          <a:prstGeom prst="rect">
            <a:avLst/>
          </a:prstGeom>
        </p:spPr>
        <p:txBody>
          <a:bodyPr anchor="t" rtlCol="false" tIns="0" lIns="0" bIns="0" rIns="0">
            <a:spAutoFit/>
          </a:bodyPr>
          <a:lstStyle/>
          <a:p>
            <a:pPr algn="l">
              <a:lnSpc>
                <a:spcPts val="7699"/>
              </a:lnSpc>
              <a:spcBef>
                <a:spcPct val="0"/>
              </a:spcBef>
            </a:pPr>
            <a:r>
              <a:rPr lang="en-US" b="true" sz="5499">
                <a:solidFill>
                  <a:srgbClr val="1F2020"/>
                </a:solidFill>
                <a:latin typeface="Poppins Bold"/>
                <a:ea typeface="Poppins Bold"/>
                <a:cs typeface="Poppins Bold"/>
                <a:sym typeface="Poppins Bold"/>
              </a:rPr>
              <a:t>Tableau Kanban</a:t>
            </a:r>
          </a:p>
        </p:txBody>
      </p:sp>
      <p:grpSp>
        <p:nvGrpSpPr>
          <p:cNvPr name="Group 8" id="8"/>
          <p:cNvGrpSpPr/>
          <p:nvPr/>
        </p:nvGrpSpPr>
        <p:grpSpPr>
          <a:xfrm rot="0">
            <a:off x="0" y="0"/>
            <a:ext cx="18288000" cy="1024007"/>
            <a:chOff x="0" y="0"/>
            <a:chExt cx="4816593" cy="269697"/>
          </a:xfrm>
        </p:grpSpPr>
        <p:sp>
          <p:nvSpPr>
            <p:cNvPr name="Freeform 9" id="9"/>
            <p:cNvSpPr/>
            <p:nvPr/>
          </p:nvSpPr>
          <p:spPr>
            <a:xfrm flipH="false" flipV="false" rot="0">
              <a:off x="0" y="0"/>
              <a:ext cx="4816592" cy="269697"/>
            </a:xfrm>
            <a:custGeom>
              <a:avLst/>
              <a:gdLst/>
              <a:ahLst/>
              <a:cxnLst/>
              <a:rect r="r" b="b" t="t" l="l"/>
              <a:pathLst>
                <a:path h="269697" w="4816592">
                  <a:moveTo>
                    <a:pt x="0" y="0"/>
                  </a:moveTo>
                  <a:lnTo>
                    <a:pt x="4816592" y="0"/>
                  </a:lnTo>
                  <a:lnTo>
                    <a:pt x="4816592" y="269697"/>
                  </a:lnTo>
                  <a:lnTo>
                    <a:pt x="0" y="269697"/>
                  </a:lnTo>
                  <a:close/>
                </a:path>
              </a:pathLst>
            </a:custGeom>
            <a:gradFill rotWithShape="true">
              <a:gsLst>
                <a:gs pos="0">
                  <a:srgbClr val="8CC7B2">
                    <a:alpha val="100000"/>
                  </a:srgbClr>
                </a:gs>
                <a:gs pos="100000">
                  <a:srgbClr val="FFFFFF">
                    <a:alpha val="0"/>
                  </a:srgbClr>
                </a:gs>
              </a:gsLst>
              <a:lin ang="5400000"/>
            </a:gradFill>
          </p:spPr>
        </p:sp>
        <p:sp>
          <p:nvSpPr>
            <p:cNvPr name="TextBox 10" id="10"/>
            <p:cNvSpPr txBox="true"/>
            <p:nvPr/>
          </p:nvSpPr>
          <p:spPr>
            <a:xfrm>
              <a:off x="0" y="-38100"/>
              <a:ext cx="4816593" cy="30779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259300" y="9258300"/>
            <a:ext cx="672802" cy="6728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C7B2"/>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7259300" y="9451789"/>
            <a:ext cx="672802"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04</a:t>
            </a:r>
          </a:p>
        </p:txBody>
      </p:sp>
      <p:sp>
        <p:nvSpPr>
          <p:cNvPr name="Freeform 15" id="15"/>
          <p:cNvSpPr/>
          <p:nvPr/>
        </p:nvSpPr>
        <p:spPr>
          <a:xfrm flipH="false" flipV="false" rot="0">
            <a:off x="1785887" y="2849717"/>
            <a:ext cx="6901770" cy="7315848"/>
          </a:xfrm>
          <a:custGeom>
            <a:avLst/>
            <a:gdLst/>
            <a:ahLst/>
            <a:cxnLst/>
            <a:rect r="r" b="b" t="t" l="l"/>
            <a:pathLst>
              <a:path h="7315848" w="6901770">
                <a:moveTo>
                  <a:pt x="0" y="0"/>
                </a:moveTo>
                <a:lnTo>
                  <a:pt x="6901771" y="0"/>
                </a:lnTo>
                <a:lnTo>
                  <a:pt x="6901771" y="7315848"/>
                </a:lnTo>
                <a:lnTo>
                  <a:pt x="0" y="7315848"/>
                </a:lnTo>
                <a:lnTo>
                  <a:pt x="0" y="0"/>
                </a:lnTo>
                <a:close/>
              </a:path>
            </a:pathLst>
          </a:custGeom>
          <a:blipFill>
            <a:blip r:embed="rId4"/>
            <a:stretch>
              <a:fillRect l="0" t="0" r="-17451" b="0"/>
            </a:stretch>
          </a:blipFill>
        </p:spPr>
      </p:sp>
      <p:grpSp>
        <p:nvGrpSpPr>
          <p:cNvPr name="Group 16" id="16"/>
          <p:cNvGrpSpPr/>
          <p:nvPr/>
        </p:nvGrpSpPr>
        <p:grpSpPr>
          <a:xfrm rot="0">
            <a:off x="11959144" y="4424853"/>
            <a:ext cx="4833447" cy="483344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0182" t="-22981" r="-55738" b="-20875"/>
              </a:stretch>
            </a:blipFill>
          </p:spPr>
        </p:sp>
      </p:grpSp>
      <p:grpSp>
        <p:nvGrpSpPr>
          <p:cNvPr name="Group 18" id="18"/>
          <p:cNvGrpSpPr/>
          <p:nvPr/>
        </p:nvGrpSpPr>
        <p:grpSpPr>
          <a:xfrm rot="0">
            <a:off x="11606277" y="765883"/>
            <a:ext cx="5450957" cy="545095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4E7"/>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870920" y="1163081"/>
            <a:ext cx="4921671" cy="492167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DAGVuD1HUb4</dc:identifier>
  <dcterms:modified xsi:type="dcterms:W3CDTF">2011-08-01T06:04:30Z</dcterms:modified>
  <cp:revision>1</cp:revision>
  <dc:title>Exemples Tarifs Se connecter Réalisez et diffusez votre menu personnalisé Grâce à Menu Maker, donnez à votre établissement sa propre identité. Créez votre menu en ligne et partagez-le sur toutes les plateformes ! Se connecter Personnalisez votre menu</dc:title>
</cp:coreProperties>
</file>